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6" r:id="rId2"/>
    <p:sldId id="1267" r:id="rId3"/>
    <p:sldId id="471" r:id="rId4"/>
    <p:sldId id="307" r:id="rId5"/>
    <p:sldId id="263" r:id="rId6"/>
    <p:sldId id="472" r:id="rId7"/>
    <p:sldId id="473" r:id="rId8"/>
    <p:sldId id="337" r:id="rId9"/>
    <p:sldId id="468" r:id="rId10"/>
    <p:sldId id="475" r:id="rId11"/>
    <p:sldId id="476" r:id="rId12"/>
    <p:sldId id="477" r:id="rId13"/>
    <p:sldId id="1268" r:id="rId14"/>
    <p:sldId id="325" r:id="rId15"/>
    <p:sldId id="1266" r:id="rId16"/>
    <p:sldId id="292" r:id="rId17"/>
    <p:sldId id="374" r:id="rId18"/>
    <p:sldId id="375" r:id="rId19"/>
    <p:sldId id="376" r:id="rId20"/>
    <p:sldId id="377" r:id="rId21"/>
    <p:sldId id="371" r:id="rId22"/>
    <p:sldId id="1263" r:id="rId23"/>
    <p:sldId id="1264" r:id="rId24"/>
    <p:sldId id="1265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64" autoAdjust="0"/>
    <p:restoredTop sz="94660"/>
  </p:normalViewPr>
  <p:slideViewPr>
    <p:cSldViewPr snapToGrid="0">
      <p:cViewPr varScale="1">
        <p:scale>
          <a:sx n="75" d="100"/>
          <a:sy n="75" d="100"/>
        </p:scale>
        <p:origin x="66" y="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5BF77B-9B3D-497A-9786-90E52A22D90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C9B9C2-4D02-4186-8F1D-06AC873302EC}">
      <dgm:prSet phldrT="[Текст]"/>
      <dgm:spPr/>
      <dgm:t>
        <a:bodyPr/>
        <a:lstStyle/>
        <a:p>
          <a:r>
            <a:rPr lang="ru-RU" dirty="0"/>
            <a:t>Собственные средства</a:t>
          </a:r>
        </a:p>
      </dgm:t>
    </dgm:pt>
    <dgm:pt modelId="{19DF9737-219D-4420-90D6-AB709A16A2CB}" type="parTrans" cxnId="{49B9DE62-FC82-4D6E-A6D8-A629B0280736}">
      <dgm:prSet/>
      <dgm:spPr/>
      <dgm:t>
        <a:bodyPr/>
        <a:lstStyle/>
        <a:p>
          <a:endParaRPr lang="ru-RU"/>
        </a:p>
      </dgm:t>
    </dgm:pt>
    <dgm:pt modelId="{7EE96244-D304-49AD-B26D-808ECB5C5410}" type="sibTrans" cxnId="{49B9DE62-FC82-4D6E-A6D8-A629B0280736}">
      <dgm:prSet/>
      <dgm:spPr/>
      <dgm:t>
        <a:bodyPr/>
        <a:lstStyle/>
        <a:p>
          <a:endParaRPr lang="ru-RU"/>
        </a:p>
      </dgm:t>
    </dgm:pt>
    <dgm:pt modelId="{3CCF429E-9AB2-4914-A126-D8849A3187BC}">
      <dgm:prSet phldrT="[Текст]"/>
      <dgm:spPr>
        <a:solidFill>
          <a:srgbClr val="0070C0"/>
        </a:solidFill>
      </dgm:spPr>
      <dgm:t>
        <a:bodyPr/>
        <a:lstStyle/>
        <a:p>
          <a:r>
            <a:rPr lang="ru-RU" altLang="ru-RU" dirty="0"/>
            <a:t>Паевого фонда – основы для ведения основной деятельности кооператива (например, ПФ может быть «размещён» в необходимые для деятельности основные средства)</a:t>
          </a:r>
          <a:endParaRPr lang="ru-RU" dirty="0"/>
        </a:p>
      </dgm:t>
    </dgm:pt>
    <dgm:pt modelId="{B098DE4D-D16E-4D35-9341-D41853824EE6}" type="parTrans" cxnId="{F2FB94A3-BC2A-4690-AFD5-665FD1342489}">
      <dgm:prSet/>
      <dgm:spPr/>
      <dgm:t>
        <a:bodyPr/>
        <a:lstStyle/>
        <a:p>
          <a:endParaRPr lang="ru-RU"/>
        </a:p>
      </dgm:t>
    </dgm:pt>
    <dgm:pt modelId="{E609D724-182B-4458-AFB1-F572750DCD47}" type="sibTrans" cxnId="{F2FB94A3-BC2A-4690-AFD5-665FD1342489}">
      <dgm:prSet/>
      <dgm:spPr/>
      <dgm:t>
        <a:bodyPr/>
        <a:lstStyle/>
        <a:p>
          <a:endParaRPr lang="ru-RU"/>
        </a:p>
      </dgm:t>
    </dgm:pt>
    <dgm:pt modelId="{22EF8D83-38F5-489A-B2CE-CEE44496AC18}">
      <dgm:prSet phldrT="[Текст]"/>
      <dgm:spPr>
        <a:solidFill>
          <a:srgbClr val="0070C0"/>
        </a:solidFill>
      </dgm:spPr>
      <dgm:t>
        <a:bodyPr/>
        <a:lstStyle/>
        <a:p>
          <a:r>
            <a:rPr lang="ru-RU" altLang="ru-RU" dirty="0"/>
            <a:t>Резервного фонда – источника для покрытия непредвиденных расходов и убытков</a:t>
          </a:r>
          <a:endParaRPr lang="ru-RU" dirty="0"/>
        </a:p>
      </dgm:t>
    </dgm:pt>
    <dgm:pt modelId="{D71CDC1C-4EF5-4D38-8215-B2CFE3647185}" type="parTrans" cxnId="{CA427B5C-2EA1-4DC4-B14A-173A7C553863}">
      <dgm:prSet/>
      <dgm:spPr/>
      <dgm:t>
        <a:bodyPr/>
        <a:lstStyle/>
        <a:p>
          <a:endParaRPr lang="ru-RU"/>
        </a:p>
      </dgm:t>
    </dgm:pt>
    <dgm:pt modelId="{D632959E-350C-45CC-87A2-4CD3447ADCA0}" type="sibTrans" cxnId="{CA427B5C-2EA1-4DC4-B14A-173A7C553863}">
      <dgm:prSet/>
      <dgm:spPr/>
      <dgm:t>
        <a:bodyPr/>
        <a:lstStyle/>
        <a:p>
          <a:endParaRPr lang="ru-RU"/>
        </a:p>
      </dgm:t>
    </dgm:pt>
    <dgm:pt modelId="{1E21EC75-295D-49D5-82F1-1A2DB7EAA55E}">
      <dgm:prSet phldrT="[Текст]"/>
      <dgm:spPr>
        <a:solidFill>
          <a:srgbClr val="0070C0"/>
        </a:solidFill>
      </dgm:spPr>
      <dgm:t>
        <a:bodyPr/>
        <a:lstStyle/>
        <a:p>
          <a:r>
            <a:rPr lang="ru-RU" altLang="ru-RU" dirty="0"/>
            <a:t>Прочих неделимых фондов, за счёт которых реализуются отдельные проекты кооператива (например, Фонд накопления – для приобретения новых основных средств, Фонд потребления – для премирования работников и т.д.)</a:t>
          </a:r>
          <a:endParaRPr lang="ru-RU" dirty="0"/>
        </a:p>
      </dgm:t>
    </dgm:pt>
    <dgm:pt modelId="{3490E785-8028-4707-B004-CF38024AD20E}" type="parTrans" cxnId="{5524E96F-FC92-457E-8872-5C58D66EE000}">
      <dgm:prSet/>
      <dgm:spPr/>
      <dgm:t>
        <a:bodyPr/>
        <a:lstStyle/>
        <a:p>
          <a:endParaRPr lang="ru-RU"/>
        </a:p>
      </dgm:t>
    </dgm:pt>
    <dgm:pt modelId="{22AE005D-47AF-4042-92F3-E352E2A00455}" type="sibTrans" cxnId="{5524E96F-FC92-457E-8872-5C58D66EE000}">
      <dgm:prSet/>
      <dgm:spPr/>
      <dgm:t>
        <a:bodyPr/>
        <a:lstStyle/>
        <a:p>
          <a:endParaRPr lang="ru-RU"/>
        </a:p>
      </dgm:t>
    </dgm:pt>
    <dgm:pt modelId="{2B3DB7FB-0C67-490D-9BE6-23DAC2CE2EA8}">
      <dgm:prSet phldrT="[Текст]"/>
      <dgm:spPr>
        <a:solidFill>
          <a:srgbClr val="0070C0"/>
        </a:solidFill>
      </dgm:spPr>
      <dgm:t>
        <a:bodyPr/>
        <a:lstStyle/>
        <a:p>
          <a:r>
            <a:rPr lang="ru-RU" altLang="ru-RU" dirty="0"/>
            <a:t>Нераспределённой прибыли</a:t>
          </a:r>
          <a:endParaRPr lang="ru-RU" dirty="0"/>
        </a:p>
      </dgm:t>
    </dgm:pt>
    <dgm:pt modelId="{56493C43-3BB0-490C-AB6A-1BDDFEECE941}" type="parTrans" cxnId="{44BDCC17-349E-4A0F-96CB-0C11C92F3B57}">
      <dgm:prSet/>
      <dgm:spPr/>
      <dgm:t>
        <a:bodyPr/>
        <a:lstStyle/>
        <a:p>
          <a:endParaRPr lang="ru-RU"/>
        </a:p>
      </dgm:t>
    </dgm:pt>
    <dgm:pt modelId="{1AEA350C-88F9-4213-A19C-4B67773A149C}" type="sibTrans" cxnId="{44BDCC17-349E-4A0F-96CB-0C11C92F3B57}">
      <dgm:prSet/>
      <dgm:spPr/>
      <dgm:t>
        <a:bodyPr/>
        <a:lstStyle/>
        <a:p>
          <a:endParaRPr lang="ru-RU"/>
        </a:p>
      </dgm:t>
    </dgm:pt>
    <dgm:pt modelId="{67D3F543-3942-439B-B41D-255A10734CFC}" type="pres">
      <dgm:prSet presAssocID="{1B5BF77B-9B3D-497A-9786-90E52A22D90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38983F3-6F55-4C07-8278-213ECEAAF466}" type="pres">
      <dgm:prSet presAssocID="{1B5BF77B-9B3D-497A-9786-90E52A22D905}" presName="matrix" presStyleCnt="0"/>
      <dgm:spPr/>
    </dgm:pt>
    <dgm:pt modelId="{35FB1B0F-CEBC-4678-B9AF-17D446A017CC}" type="pres">
      <dgm:prSet presAssocID="{1B5BF77B-9B3D-497A-9786-90E52A22D905}" presName="tile1" presStyleLbl="node1" presStyleIdx="0" presStyleCnt="4"/>
      <dgm:spPr/>
    </dgm:pt>
    <dgm:pt modelId="{FDFD4567-3FD7-4A3B-A66B-F9B01F1E3101}" type="pres">
      <dgm:prSet presAssocID="{1B5BF77B-9B3D-497A-9786-90E52A22D90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CA5A8D4-6C8F-47D4-8F82-DEA54AB0D6F0}" type="pres">
      <dgm:prSet presAssocID="{1B5BF77B-9B3D-497A-9786-90E52A22D905}" presName="tile2" presStyleLbl="node1" presStyleIdx="1" presStyleCnt="4"/>
      <dgm:spPr/>
    </dgm:pt>
    <dgm:pt modelId="{177923FC-64B1-4BCF-B5C1-F1839511953C}" type="pres">
      <dgm:prSet presAssocID="{1B5BF77B-9B3D-497A-9786-90E52A22D90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6970697-28A4-4201-BB4F-B6F65E4AC334}" type="pres">
      <dgm:prSet presAssocID="{1B5BF77B-9B3D-497A-9786-90E52A22D905}" presName="tile3" presStyleLbl="node1" presStyleIdx="2" presStyleCnt="4"/>
      <dgm:spPr/>
    </dgm:pt>
    <dgm:pt modelId="{804C407C-B835-4DC4-A45A-A80EFDE678B2}" type="pres">
      <dgm:prSet presAssocID="{1B5BF77B-9B3D-497A-9786-90E52A22D90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D163795-A835-4EAE-8E7A-B78741E25A8F}" type="pres">
      <dgm:prSet presAssocID="{1B5BF77B-9B3D-497A-9786-90E52A22D905}" presName="tile4" presStyleLbl="node1" presStyleIdx="3" presStyleCnt="4"/>
      <dgm:spPr/>
    </dgm:pt>
    <dgm:pt modelId="{5CEAA81A-17F8-428C-9D43-3ADBAF3CEDC3}" type="pres">
      <dgm:prSet presAssocID="{1B5BF77B-9B3D-497A-9786-90E52A22D90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5ADD484-00D9-421F-9F72-35483EABF5D7}" type="pres">
      <dgm:prSet presAssocID="{1B5BF77B-9B3D-497A-9786-90E52A22D905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44BDCC17-349E-4A0F-96CB-0C11C92F3B57}" srcId="{CEC9B9C2-4D02-4186-8F1D-06AC873302EC}" destId="{2B3DB7FB-0C67-490D-9BE6-23DAC2CE2EA8}" srcOrd="3" destOrd="0" parTransId="{56493C43-3BB0-490C-AB6A-1BDDFEECE941}" sibTransId="{1AEA350C-88F9-4213-A19C-4B67773A149C}"/>
    <dgm:cxn modelId="{70834D1B-09DE-4B7E-BF19-A348129C1C59}" type="presOf" srcId="{2B3DB7FB-0C67-490D-9BE6-23DAC2CE2EA8}" destId="{5CEAA81A-17F8-428C-9D43-3ADBAF3CEDC3}" srcOrd="1" destOrd="0" presId="urn:microsoft.com/office/officeart/2005/8/layout/matrix1"/>
    <dgm:cxn modelId="{8980CF31-AECC-4203-90A8-F08A209CF7FC}" type="presOf" srcId="{1B5BF77B-9B3D-497A-9786-90E52A22D905}" destId="{67D3F543-3942-439B-B41D-255A10734CFC}" srcOrd="0" destOrd="0" presId="urn:microsoft.com/office/officeart/2005/8/layout/matrix1"/>
    <dgm:cxn modelId="{CA427B5C-2EA1-4DC4-B14A-173A7C553863}" srcId="{CEC9B9C2-4D02-4186-8F1D-06AC873302EC}" destId="{22EF8D83-38F5-489A-B2CE-CEE44496AC18}" srcOrd="1" destOrd="0" parTransId="{D71CDC1C-4EF5-4D38-8215-B2CFE3647185}" sibTransId="{D632959E-350C-45CC-87A2-4CD3447ADCA0}"/>
    <dgm:cxn modelId="{49B9DE62-FC82-4D6E-A6D8-A629B0280736}" srcId="{1B5BF77B-9B3D-497A-9786-90E52A22D905}" destId="{CEC9B9C2-4D02-4186-8F1D-06AC873302EC}" srcOrd="0" destOrd="0" parTransId="{19DF9737-219D-4420-90D6-AB709A16A2CB}" sibTransId="{7EE96244-D304-49AD-B26D-808ECB5C5410}"/>
    <dgm:cxn modelId="{38284767-FF33-476E-B8F2-B38DEF3A3C64}" type="presOf" srcId="{CEC9B9C2-4D02-4186-8F1D-06AC873302EC}" destId="{95ADD484-00D9-421F-9F72-35483EABF5D7}" srcOrd="0" destOrd="0" presId="urn:microsoft.com/office/officeart/2005/8/layout/matrix1"/>
    <dgm:cxn modelId="{5524E96F-FC92-457E-8872-5C58D66EE000}" srcId="{CEC9B9C2-4D02-4186-8F1D-06AC873302EC}" destId="{1E21EC75-295D-49D5-82F1-1A2DB7EAA55E}" srcOrd="2" destOrd="0" parTransId="{3490E785-8028-4707-B004-CF38024AD20E}" sibTransId="{22AE005D-47AF-4042-92F3-E352E2A00455}"/>
    <dgm:cxn modelId="{D40B1B71-BB5B-4D15-A8DB-82E530F61582}" type="presOf" srcId="{1E21EC75-295D-49D5-82F1-1A2DB7EAA55E}" destId="{C6970697-28A4-4201-BB4F-B6F65E4AC334}" srcOrd="0" destOrd="0" presId="urn:microsoft.com/office/officeart/2005/8/layout/matrix1"/>
    <dgm:cxn modelId="{4D9F4A52-912C-4639-8A3A-B0DA7EBF500F}" type="presOf" srcId="{1E21EC75-295D-49D5-82F1-1A2DB7EAA55E}" destId="{804C407C-B835-4DC4-A45A-A80EFDE678B2}" srcOrd="1" destOrd="0" presId="urn:microsoft.com/office/officeart/2005/8/layout/matrix1"/>
    <dgm:cxn modelId="{3B939B52-7FFD-4833-A1B8-A18E0550922B}" type="presOf" srcId="{3CCF429E-9AB2-4914-A126-D8849A3187BC}" destId="{35FB1B0F-CEBC-4678-B9AF-17D446A017CC}" srcOrd="0" destOrd="0" presId="urn:microsoft.com/office/officeart/2005/8/layout/matrix1"/>
    <dgm:cxn modelId="{1AFA8359-A3DD-4D9C-B8D1-0217711A1C22}" type="presOf" srcId="{2B3DB7FB-0C67-490D-9BE6-23DAC2CE2EA8}" destId="{CD163795-A835-4EAE-8E7A-B78741E25A8F}" srcOrd="0" destOrd="0" presId="urn:microsoft.com/office/officeart/2005/8/layout/matrix1"/>
    <dgm:cxn modelId="{F2FB94A3-BC2A-4690-AFD5-665FD1342489}" srcId="{CEC9B9C2-4D02-4186-8F1D-06AC873302EC}" destId="{3CCF429E-9AB2-4914-A126-D8849A3187BC}" srcOrd="0" destOrd="0" parTransId="{B098DE4D-D16E-4D35-9341-D41853824EE6}" sibTransId="{E609D724-182B-4458-AFB1-F572750DCD47}"/>
    <dgm:cxn modelId="{EA2965D0-7BB3-4340-A6EA-112C833D1BE3}" type="presOf" srcId="{3CCF429E-9AB2-4914-A126-D8849A3187BC}" destId="{FDFD4567-3FD7-4A3B-A66B-F9B01F1E3101}" srcOrd="1" destOrd="0" presId="urn:microsoft.com/office/officeart/2005/8/layout/matrix1"/>
    <dgm:cxn modelId="{4A2093E0-01A2-4D2C-99A4-8B125770094B}" type="presOf" srcId="{22EF8D83-38F5-489A-B2CE-CEE44496AC18}" destId="{DCA5A8D4-6C8F-47D4-8F82-DEA54AB0D6F0}" srcOrd="0" destOrd="0" presId="urn:microsoft.com/office/officeart/2005/8/layout/matrix1"/>
    <dgm:cxn modelId="{A02D23E3-CBFF-4466-BDC5-EC01C9B18B6A}" type="presOf" srcId="{22EF8D83-38F5-489A-B2CE-CEE44496AC18}" destId="{177923FC-64B1-4BCF-B5C1-F1839511953C}" srcOrd="1" destOrd="0" presId="urn:microsoft.com/office/officeart/2005/8/layout/matrix1"/>
    <dgm:cxn modelId="{44143E06-194C-42F6-9685-7235DB36A6AE}" type="presParOf" srcId="{67D3F543-3942-439B-B41D-255A10734CFC}" destId="{B38983F3-6F55-4C07-8278-213ECEAAF466}" srcOrd="0" destOrd="0" presId="urn:microsoft.com/office/officeart/2005/8/layout/matrix1"/>
    <dgm:cxn modelId="{256BD819-7358-40E6-A93E-F1231B1438E9}" type="presParOf" srcId="{B38983F3-6F55-4C07-8278-213ECEAAF466}" destId="{35FB1B0F-CEBC-4678-B9AF-17D446A017CC}" srcOrd="0" destOrd="0" presId="urn:microsoft.com/office/officeart/2005/8/layout/matrix1"/>
    <dgm:cxn modelId="{54D0EB92-0906-4B20-B5EA-492DD2FA7A96}" type="presParOf" srcId="{B38983F3-6F55-4C07-8278-213ECEAAF466}" destId="{FDFD4567-3FD7-4A3B-A66B-F9B01F1E3101}" srcOrd="1" destOrd="0" presId="urn:microsoft.com/office/officeart/2005/8/layout/matrix1"/>
    <dgm:cxn modelId="{65AA92C3-DBAD-4302-AC73-5CDB19D7DE1E}" type="presParOf" srcId="{B38983F3-6F55-4C07-8278-213ECEAAF466}" destId="{DCA5A8D4-6C8F-47D4-8F82-DEA54AB0D6F0}" srcOrd="2" destOrd="0" presId="urn:microsoft.com/office/officeart/2005/8/layout/matrix1"/>
    <dgm:cxn modelId="{2BE4F35E-E168-4B1C-9896-CD6C84FF273E}" type="presParOf" srcId="{B38983F3-6F55-4C07-8278-213ECEAAF466}" destId="{177923FC-64B1-4BCF-B5C1-F1839511953C}" srcOrd="3" destOrd="0" presId="urn:microsoft.com/office/officeart/2005/8/layout/matrix1"/>
    <dgm:cxn modelId="{53BF4B20-D75A-4682-9144-49EC3A01CC27}" type="presParOf" srcId="{B38983F3-6F55-4C07-8278-213ECEAAF466}" destId="{C6970697-28A4-4201-BB4F-B6F65E4AC334}" srcOrd="4" destOrd="0" presId="urn:microsoft.com/office/officeart/2005/8/layout/matrix1"/>
    <dgm:cxn modelId="{3AD8A2EE-0DD8-4EC7-8704-3586284DBAE6}" type="presParOf" srcId="{B38983F3-6F55-4C07-8278-213ECEAAF466}" destId="{804C407C-B835-4DC4-A45A-A80EFDE678B2}" srcOrd="5" destOrd="0" presId="urn:microsoft.com/office/officeart/2005/8/layout/matrix1"/>
    <dgm:cxn modelId="{3F938EBB-9B9B-45F3-9A13-3096EB0330E6}" type="presParOf" srcId="{B38983F3-6F55-4C07-8278-213ECEAAF466}" destId="{CD163795-A835-4EAE-8E7A-B78741E25A8F}" srcOrd="6" destOrd="0" presId="urn:microsoft.com/office/officeart/2005/8/layout/matrix1"/>
    <dgm:cxn modelId="{C45E25FD-8D8F-4946-AC7A-0B64068CA99D}" type="presParOf" srcId="{B38983F3-6F55-4C07-8278-213ECEAAF466}" destId="{5CEAA81A-17F8-428C-9D43-3ADBAF3CEDC3}" srcOrd="7" destOrd="0" presId="urn:microsoft.com/office/officeart/2005/8/layout/matrix1"/>
    <dgm:cxn modelId="{45186D22-A81F-4082-B93E-53601984E5AF}" type="presParOf" srcId="{67D3F543-3942-439B-B41D-255A10734CFC}" destId="{95ADD484-00D9-421F-9F72-35483EABF5D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B1B0F-CEBC-4678-B9AF-17D446A017CC}">
      <dsp:nvSpPr>
        <dsp:cNvPr id="0" name=""/>
        <dsp:cNvSpPr/>
      </dsp:nvSpPr>
      <dsp:spPr>
        <a:xfrm rot="16200000">
          <a:off x="925909" y="-925909"/>
          <a:ext cx="2262981" cy="4114800"/>
        </a:xfrm>
        <a:prstGeom prst="round1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500" kern="1200" dirty="0"/>
            <a:t>Паевого фонда – основы для ведения основной деятельности кооператива (например, ПФ может быть «размещён» в необходимые для деятельности основные средства)</a:t>
          </a:r>
          <a:endParaRPr lang="ru-RU" sz="1500" kern="1200" dirty="0"/>
        </a:p>
      </dsp:txBody>
      <dsp:txXfrm rot="5400000">
        <a:off x="-1" y="1"/>
        <a:ext cx="4114800" cy="1697236"/>
      </dsp:txXfrm>
    </dsp:sp>
    <dsp:sp modelId="{DCA5A8D4-6C8F-47D4-8F82-DEA54AB0D6F0}">
      <dsp:nvSpPr>
        <dsp:cNvPr id="0" name=""/>
        <dsp:cNvSpPr/>
      </dsp:nvSpPr>
      <dsp:spPr>
        <a:xfrm>
          <a:off x="4114800" y="0"/>
          <a:ext cx="4114800" cy="2262981"/>
        </a:xfrm>
        <a:prstGeom prst="round1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500" kern="1200" dirty="0"/>
            <a:t>Резервного фонда – источника для покрытия непредвиденных расходов и убытков</a:t>
          </a:r>
          <a:endParaRPr lang="ru-RU" sz="1500" kern="1200" dirty="0"/>
        </a:p>
      </dsp:txBody>
      <dsp:txXfrm>
        <a:off x="4114800" y="0"/>
        <a:ext cx="4114800" cy="1697236"/>
      </dsp:txXfrm>
    </dsp:sp>
    <dsp:sp modelId="{C6970697-28A4-4201-BB4F-B6F65E4AC334}">
      <dsp:nvSpPr>
        <dsp:cNvPr id="0" name=""/>
        <dsp:cNvSpPr/>
      </dsp:nvSpPr>
      <dsp:spPr>
        <a:xfrm rot="10800000">
          <a:off x="0" y="2262981"/>
          <a:ext cx="4114800" cy="2262981"/>
        </a:xfrm>
        <a:prstGeom prst="round1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500" kern="1200" dirty="0"/>
            <a:t>Прочих неделимых фондов, за счёт которых реализуются отдельные проекты кооператива (например, Фонд накопления – для приобретения новых основных средств, Фонд потребления – для премирования работников и т.д.)</a:t>
          </a:r>
          <a:endParaRPr lang="ru-RU" sz="1500" kern="1200" dirty="0"/>
        </a:p>
      </dsp:txBody>
      <dsp:txXfrm rot="10800000">
        <a:off x="0" y="2828726"/>
        <a:ext cx="4114800" cy="1697236"/>
      </dsp:txXfrm>
    </dsp:sp>
    <dsp:sp modelId="{CD163795-A835-4EAE-8E7A-B78741E25A8F}">
      <dsp:nvSpPr>
        <dsp:cNvPr id="0" name=""/>
        <dsp:cNvSpPr/>
      </dsp:nvSpPr>
      <dsp:spPr>
        <a:xfrm rot="5400000">
          <a:off x="5040709" y="1337072"/>
          <a:ext cx="2262981" cy="4114800"/>
        </a:xfrm>
        <a:prstGeom prst="round1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500" kern="1200" dirty="0"/>
            <a:t>Нераспределённой прибыли</a:t>
          </a:r>
          <a:endParaRPr lang="ru-RU" sz="1500" kern="1200" dirty="0"/>
        </a:p>
      </dsp:txBody>
      <dsp:txXfrm rot="-5400000">
        <a:off x="4114799" y="2828726"/>
        <a:ext cx="4114800" cy="1697236"/>
      </dsp:txXfrm>
    </dsp:sp>
    <dsp:sp modelId="{95ADD484-00D9-421F-9F72-35483EABF5D7}">
      <dsp:nvSpPr>
        <dsp:cNvPr id="0" name=""/>
        <dsp:cNvSpPr/>
      </dsp:nvSpPr>
      <dsp:spPr>
        <a:xfrm>
          <a:off x="2880359" y="1697236"/>
          <a:ext cx="2468880" cy="113149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Собственные средства</a:t>
          </a:r>
        </a:p>
      </dsp:txBody>
      <dsp:txXfrm>
        <a:off x="2935594" y="1752471"/>
        <a:ext cx="2358410" cy="1021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67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4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8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96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E0B532-1ABA-447B-B13C-26058B5D38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F957CC-2E5B-44AD-8C4D-7F815A0076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2EF857-C5B3-44CA-A15A-C461545D69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5F83-173D-44A7-8D54-500441EF7C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4960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86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0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28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67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47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62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2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3" r:id="rId12"/>
    <p:sldLayoutId id="21474837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3B4A79-2125-411C-AB38-C378E910A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8893" y="10"/>
            <a:ext cx="10294234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E45217-FA6D-49E9-88F1-6D30D4F7B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2665" y="0"/>
            <a:ext cx="6043135" cy="3708681"/>
          </a:xfrm>
        </p:spPr>
        <p:txBody>
          <a:bodyPr anchor="ctr">
            <a:no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Имущество сельскохозяйственного кооператива, источники формирования имущества кооператива. Формирование фондов кооператива и их использование. Собственные средства кооператива. Паевые взносы членов кооператива.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Основы деятельности кооперативов. Сделки кооператива. Ценообразование в кооперативе. </a:t>
            </a:r>
            <a:endParaRPr lang="ru-RU" sz="2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2601A3-FEC4-4AA9-AB23-6A4475CBC1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6634" y="4185252"/>
            <a:ext cx="5122720" cy="267274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1800" dirty="0"/>
              <a:t>Методические материалы для руководителей и специалистов </a:t>
            </a:r>
            <a:r>
              <a:rPr lang="ru-RU" sz="1800" dirty="0" err="1"/>
              <a:t>СПоК</a:t>
            </a:r>
            <a:endParaRPr lang="ru-RU" sz="1800" dirty="0"/>
          </a:p>
          <a:p>
            <a:pPr algn="ctr"/>
            <a:r>
              <a:rPr lang="ru-RU" sz="1800" dirty="0"/>
              <a:t>2020 г</a:t>
            </a:r>
          </a:p>
          <a:p>
            <a:r>
              <a:rPr lang="ru-RU" sz="1400" dirty="0"/>
              <a:t>(Мероприятие реализуется при поддержке Министерства сельского хозяйства и потребительского рынка Республики Коми, Государственного казенного учреждения Республики Коми «Центр государственной поддержки агропромышленного комплекса и рыбного хозяйства Республики Коми» в рамках национального проекта «Малый бизнес и поддержка индивидуальной предпринимательской инициативы)</a:t>
            </a:r>
          </a:p>
          <a:p>
            <a:pPr>
              <a:lnSpc>
                <a:spcPct val="90000"/>
              </a:lnSpc>
            </a:pPr>
            <a:endParaRPr lang="ru-RU" sz="1400" dirty="0"/>
          </a:p>
        </p:txBody>
      </p:sp>
      <p:pic>
        <p:nvPicPr>
          <p:cNvPr id="7" name="Picture 2" descr="Герб Республики Коми — Википедия">
            <a:extLst>
              <a:ext uri="{FF2B5EF4-FFF2-40B4-BE49-F238E27FC236}">
                <a16:creationId xmlns:a16="http://schemas.microsoft.com/office/drawing/2014/main" id="{2CE6EC18-00AA-4F18-8885-4C8A4A23E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186" y="0"/>
            <a:ext cx="1944814" cy="225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50FC62A-A19F-4089-B251-247B39F39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2" y="0"/>
            <a:ext cx="2257143" cy="213333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101753C-2131-4CA7-A8F3-10324ED8FF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3" y="4962260"/>
            <a:ext cx="1676634" cy="18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47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CCEC0FCA-E4DA-41F7-9266-765DDBF41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8"/>
            <a:ext cx="4620584" cy="263676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/>
              <a:t>П</a:t>
            </a:r>
            <a:r>
              <a:rPr lang="ru-RU" sz="4800" dirty="0" err="1"/>
              <a:t>ри</a:t>
            </a:r>
            <a:r>
              <a:rPr lang="ru-RU" sz="4800" dirty="0"/>
              <a:t> выходе из кооператива паевой взнос возвращается</a:t>
            </a:r>
            <a:endParaRPr lang="en-US" sz="4800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B39A7F43-7D00-4DB6-97FE-D5711B50A0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7" y="3577771"/>
            <a:ext cx="4620584" cy="247540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2000" cap="all" dirty="0"/>
              <a:t>сроки возврата устанавливаются уставом (Например, «до 30 июня года, следующего за годом подачи заявления о выходе» или «в течение 3 лет» и т.д.)</a:t>
            </a:r>
            <a:endParaRPr lang="en-US" sz="2000" cap="all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BD936BD-69A3-4440-861A-1E88404413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0" r="774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70119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3">
            <a:extLst>
              <a:ext uri="{FF2B5EF4-FFF2-40B4-BE49-F238E27FC236}">
                <a16:creationId xmlns:a16="http://schemas.microsoft.com/office/drawing/2014/main" id="{115EF390-2601-468F-A063-A01DBED46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/>
              <a:t>Резервный фонд (создаётся в размере не менее 10 процентов паевого фонда)</a:t>
            </a:r>
          </a:p>
        </p:txBody>
      </p:sp>
      <p:sp>
        <p:nvSpPr>
          <p:cNvPr id="13315" name="Текст 4">
            <a:extLst>
              <a:ext uri="{FF2B5EF4-FFF2-40B4-BE49-F238E27FC236}">
                <a16:creationId xmlns:a16="http://schemas.microsoft.com/office/drawing/2014/main" id="{B495800A-35B6-4880-B612-66499211A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ru-RU" altLang="ru-RU"/>
              <a:t>Источники</a:t>
            </a:r>
          </a:p>
        </p:txBody>
      </p:sp>
      <p:sp>
        <p:nvSpPr>
          <p:cNvPr id="13316" name="Объект 5">
            <a:extLst>
              <a:ext uri="{FF2B5EF4-FFF2-40B4-BE49-F238E27FC236}">
                <a16:creationId xmlns:a16="http://schemas.microsoft.com/office/drawing/2014/main" id="{0C4101EB-4BFA-46C3-A928-266B671104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altLang="ru-RU"/>
              <a:t>Целевые взносы членов кооператива (не паевые),</a:t>
            </a:r>
          </a:p>
          <a:p>
            <a:r>
              <a:rPr lang="ru-RU" altLang="ru-RU"/>
              <a:t>Распределение прибыли</a:t>
            </a:r>
          </a:p>
        </p:txBody>
      </p:sp>
      <p:sp>
        <p:nvSpPr>
          <p:cNvPr id="13317" name="Текст 6">
            <a:extLst>
              <a:ext uri="{FF2B5EF4-FFF2-40B4-BE49-F238E27FC236}">
                <a16:creationId xmlns:a16="http://schemas.microsoft.com/office/drawing/2014/main" id="{E92E3409-172D-4E75-9186-2E09A12774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ru-RU" altLang="ru-RU"/>
              <a:t>Направления расходования</a:t>
            </a:r>
          </a:p>
        </p:txBody>
      </p:sp>
      <p:sp>
        <p:nvSpPr>
          <p:cNvPr id="13318" name="Объект 7">
            <a:extLst>
              <a:ext uri="{FF2B5EF4-FFF2-40B4-BE49-F238E27FC236}">
                <a16:creationId xmlns:a16="http://schemas.microsoft.com/office/drawing/2014/main" id="{FA2BC256-05B3-4599-A114-1BD3ED52E24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ru-RU" altLang="ru-RU"/>
              <a:t>Возмещения балансового убытка (движение по счетам бухгалтерского учёта);</a:t>
            </a:r>
          </a:p>
          <a:p>
            <a:pPr eaLnBrk="1" hangingPunct="1"/>
            <a:r>
              <a:rPr lang="ru-RU" altLang="ru-RU"/>
              <a:t>Покрытия непредвиденных расходов (движение денежных средств)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3">
            <a:extLst>
              <a:ext uri="{FF2B5EF4-FFF2-40B4-BE49-F238E27FC236}">
                <a16:creationId xmlns:a16="http://schemas.microsoft.com/office/drawing/2014/main" id="{021C891B-7004-401D-846D-96A8F9E89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/>
              <a:t>Неделимые фонды сельскохозяйственного кооператива</a:t>
            </a:r>
          </a:p>
        </p:txBody>
      </p:sp>
      <p:sp>
        <p:nvSpPr>
          <p:cNvPr id="14339" name="Текст 4">
            <a:extLst>
              <a:ext uri="{FF2B5EF4-FFF2-40B4-BE49-F238E27FC236}">
                <a16:creationId xmlns:a16="http://schemas.microsoft.com/office/drawing/2014/main" id="{C2A36F1B-6669-4A91-931E-77F2981820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altLang="ru-RU" sz="1800"/>
              <a:t>Источники финансирования (пассивы)</a:t>
            </a:r>
          </a:p>
        </p:txBody>
      </p:sp>
      <p:sp>
        <p:nvSpPr>
          <p:cNvPr id="14340" name="Объект 5">
            <a:extLst>
              <a:ext uri="{FF2B5EF4-FFF2-40B4-BE49-F238E27FC236}">
                <a16:creationId xmlns:a16="http://schemas.microsoft.com/office/drawing/2014/main" id="{18526B28-B912-47D7-B6F5-32CFC0B094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altLang="ru-RU"/>
              <a:t>Формируются за счёт взносов членов, прибыли, части паевого фонда,</a:t>
            </a:r>
          </a:p>
          <a:p>
            <a:r>
              <a:rPr lang="ru-RU" altLang="ru-RU"/>
              <a:t>Не подлежат выплате выходящим членам,</a:t>
            </a:r>
          </a:p>
          <a:p>
            <a:r>
              <a:rPr lang="ru-RU" altLang="ru-RU"/>
              <a:t>Примеры: резервный (обязательный), фонд накопления, фонд премирования</a:t>
            </a:r>
          </a:p>
        </p:txBody>
      </p:sp>
      <p:sp>
        <p:nvSpPr>
          <p:cNvPr id="14341" name="Текст 6">
            <a:extLst>
              <a:ext uri="{FF2B5EF4-FFF2-40B4-BE49-F238E27FC236}">
                <a16:creationId xmlns:a16="http://schemas.microsoft.com/office/drawing/2014/main" id="{E1EAD2B9-7234-497C-8027-A98DA7D0E2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altLang="ru-RU" sz="1800"/>
              <a:t>Элементы (объекты) имущества кооператива (активы)</a:t>
            </a:r>
          </a:p>
        </p:txBody>
      </p:sp>
      <p:sp>
        <p:nvSpPr>
          <p:cNvPr id="14342" name="Объект 7">
            <a:extLst>
              <a:ext uri="{FF2B5EF4-FFF2-40B4-BE49-F238E27FC236}">
                <a16:creationId xmlns:a16="http://schemas.microsoft.com/office/drawing/2014/main" id="{2F69F84C-D88F-4266-A26B-573CC828998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altLang="ru-RU"/>
              <a:t>Формируется через перечисление в уставе объектов (с указанием стоимости),</a:t>
            </a:r>
          </a:p>
          <a:p>
            <a:r>
              <a:rPr lang="ru-RU" altLang="ru-RU"/>
              <a:t>Не могут быть объектом взыскания по обязательствам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3DFB971-FDA1-47FF-A655-8B8F7D8EB9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" r="49"/>
          <a:stretch/>
        </p:blipFill>
        <p:spPr>
          <a:xfrm>
            <a:off x="-19468" y="-31"/>
            <a:ext cx="12191977" cy="685802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4BE91-4E01-4E4E-92A9-274DC8B4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991" y="3288758"/>
            <a:ext cx="5452529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800" dirty="0"/>
              <a:t>2. </a:t>
            </a:r>
            <a:r>
              <a:rPr lang="en-US" sz="3800" dirty="0" err="1"/>
              <a:t>Основная</a:t>
            </a:r>
            <a:r>
              <a:rPr lang="en-US" sz="3800" dirty="0"/>
              <a:t> </a:t>
            </a:r>
            <a:r>
              <a:rPr lang="en-US" sz="3800" dirty="0" err="1"/>
              <a:t>деятельность</a:t>
            </a:r>
            <a:r>
              <a:rPr lang="en-US" sz="3800" dirty="0"/>
              <a:t> </a:t>
            </a:r>
            <a:r>
              <a:rPr lang="en-US" sz="3800" dirty="0" err="1"/>
              <a:t>сельскохозяйственного</a:t>
            </a:r>
            <a:r>
              <a:rPr lang="en-US" sz="3800" dirty="0"/>
              <a:t> </a:t>
            </a:r>
            <a:r>
              <a:rPr lang="en-US" sz="3800" dirty="0" err="1"/>
              <a:t>потребительского</a:t>
            </a:r>
            <a:r>
              <a:rPr lang="en-US" sz="3800" dirty="0"/>
              <a:t> </a:t>
            </a:r>
            <a:r>
              <a:rPr lang="en-US" sz="3800" dirty="0" err="1"/>
              <a:t>кооператива</a:t>
            </a:r>
            <a:endParaRPr lang="en-US" sz="3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8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7CA72989-C90F-4381-9451-C93D0C36AF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/>
              <a:t>Содержание деятельности кооператива определяет подходы к учёту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0A9AC9F5-00CA-42C5-AB5A-4E7DA5F5C071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1981200" y="1600201"/>
          <a:ext cx="8229600" cy="5059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301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Перерабатывающий кооператив: приобретает в свою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</a:rPr>
                        <a:t> собственность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у своих членов произведённую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</a:rPr>
                        <a:t> ими сельскохозяйственную продукцию, перерабатывает её в другой вид товара и реализует его третьим лицам (пример: скупка у членов молока, переработка его в масло, продажа масла на рынке)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Сбытовой кооператив: приобретает в свою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</a:rPr>
                        <a:t> собственность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у своих членов произведённую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</a:rPr>
                        <a:t> ими сельскохозяйственную продукцию, формирует из неё более крупные, чем это доступно одному члену партии и реализует их третьим лицам (пример: сбор у членов – ЛПХ яблок и продажа их в торговую сеть)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0174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Снабженческий кооператив: приобретает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</a:rPr>
                        <a:t> у третьих лиц оптовые партии необходимого в сельскохозяйственном производстве сырья и продаёт его членам кооператива (пример: покупка минеральных удобрений у завода – изготовителя и распределение их между членами кооператива)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Обслуживающий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</a:rPr>
                        <a:t> кооператив: оказывает своим членам услуги (как на основании гражданско-правового договора, так и за членские взносы):</a:t>
                      </a:r>
                    </a:p>
                    <a:p>
                      <a:r>
                        <a:rPr lang="ru-RU" sz="1600" b="0" baseline="0" dirty="0">
                          <a:solidFill>
                            <a:schemeClr val="tx1"/>
                          </a:solidFill>
                        </a:rPr>
                        <a:t>Пример 1: кооператив имеет в собственности трактор и оказывает платные услуги по вспашке земли;</a:t>
                      </a:r>
                    </a:p>
                    <a:p>
                      <a:r>
                        <a:rPr lang="ru-RU" sz="1600" b="0" baseline="0" dirty="0">
                          <a:solidFill>
                            <a:schemeClr val="tx1"/>
                          </a:solidFill>
                        </a:rPr>
                        <a:t>Пример 2: кооператив собирает у членов взносы и арендует у муниципалитета пастбище и нанимает пастуха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158" name="Номер слайда 6">
            <a:extLst>
              <a:ext uri="{FF2B5EF4-FFF2-40B4-BE49-F238E27FC236}">
                <a16:creationId xmlns:a16="http://schemas.microsoft.com/office/drawing/2014/main" id="{5809475F-BCB9-43D3-BE86-3C4160CA0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C62F13-19CF-4025-8978-D13E9F74706C}" type="slidenum">
              <a:rPr lang="en-US" altLang="ru-RU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ru-RU" sz="1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46E2C62B-D3FD-4716-BDFB-B59C373DBD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Оформление сделок в кооперативе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EB254F-7C98-450B-B62B-173DAD587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ru-RU" dirty="0"/>
              <a:t>В общем случае ничем не отличается от оформления сделок между другими субъектами хозяйственной деятельности.</a:t>
            </a:r>
          </a:p>
          <a:p>
            <a:pPr marL="0" indent="0">
              <a:buNone/>
              <a:defRPr/>
            </a:pPr>
            <a:r>
              <a:rPr lang="ru-RU" dirty="0"/>
              <a:t>Примеры хозяйственных договоров:</a:t>
            </a:r>
          </a:p>
          <a:p>
            <a:pPr>
              <a:defRPr/>
            </a:pPr>
            <a:r>
              <a:rPr lang="ru-RU" dirty="0"/>
              <a:t>Договор купли-продажи (кооператив является продавцом): удобрений, кормов, молодняка и т.д.</a:t>
            </a:r>
          </a:p>
          <a:p>
            <a:pPr>
              <a:defRPr/>
            </a:pPr>
            <a:r>
              <a:rPr lang="ru-RU" dirty="0"/>
              <a:t>Договор купли-продажи (кооператив является покупателем): готовой продукции (овощей, молока, мяса и т.д.);</a:t>
            </a:r>
          </a:p>
          <a:p>
            <a:pPr>
              <a:defRPr/>
            </a:pPr>
            <a:r>
              <a:rPr lang="ru-RU" dirty="0"/>
              <a:t>Договор оказания услуг: вспашки земли, ветеринарного обслуживания и т.д.;</a:t>
            </a:r>
          </a:p>
          <a:p>
            <a:pPr>
              <a:defRPr/>
            </a:pPr>
            <a:r>
              <a:rPr lang="ru-RU" dirty="0"/>
              <a:t>Договор аренды (член кооператива арендует у кооператива часть большого склада).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1BAA89C8-AF52-460F-B97D-4E549339CC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dirty="0"/>
              <a:t>Экономическая модель </a:t>
            </a:r>
            <a:r>
              <a:rPr lang="ru-RU" altLang="ru-RU" sz="3600" b="1" dirty="0"/>
              <a:t>сбытового</a:t>
            </a:r>
            <a:r>
              <a:rPr lang="ru-RU" altLang="ru-RU" sz="3600" dirty="0"/>
              <a:t> кооператива</a:t>
            </a:r>
          </a:p>
        </p:txBody>
      </p:sp>
      <p:sp>
        <p:nvSpPr>
          <p:cNvPr id="7171" name="Объект 3">
            <a:extLst>
              <a:ext uri="{FF2B5EF4-FFF2-40B4-BE49-F238E27FC236}">
                <a16:creationId xmlns:a16="http://schemas.microsoft.com/office/drawing/2014/main" id="{A8E50CA0-6CDC-4F56-8A84-7FE3445C37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ru-RU" dirty="0" err="1"/>
              <a:t>СПоК</a:t>
            </a:r>
            <a:r>
              <a:rPr lang="ru-RU" altLang="ru-RU" dirty="0"/>
              <a:t> «Молочник» по договору купли-продажи (закупочному акту) приобретает в собственность молоко у своих членов по цене 20 руб. за 1 кг.</a:t>
            </a:r>
          </a:p>
          <a:p>
            <a:pPr marL="0" indent="0">
              <a:buNone/>
            </a:pPr>
            <a:r>
              <a:rPr lang="ru-RU" altLang="ru-RU" dirty="0"/>
              <a:t>Приобретённое молоко от лица кооператива продаётся на молочный завод по договору купли-продажи по цене 24 руб. за 1 кг.</a:t>
            </a:r>
          </a:p>
          <a:p>
            <a:pPr marL="0" indent="0">
              <a:buNone/>
            </a:pPr>
            <a:r>
              <a:rPr lang="ru-RU" altLang="ru-RU" dirty="0"/>
              <a:t>Кооператив финансирует свою деятельность за счёт разницы между ценой продажи и ценой покупки.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6701E9-63B0-4874-8FBB-D670BA04A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Содержание деятельности сбытового кооператива (пример 1)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C6904F7-92AF-4803-983D-6D0E10628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49680"/>
            <a:ext cx="8229600" cy="4427005"/>
          </a:xfrm>
        </p:spPr>
      </p:pic>
    </p:spTree>
    <p:extLst>
      <p:ext uri="{BB962C8B-B14F-4D97-AF65-F5344CB8AC3E}">
        <p14:creationId xmlns:p14="http://schemas.microsoft.com/office/powerpoint/2010/main" val="2711174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02DF83-788B-4CA0-B6C7-12BF9F8CC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/>
              <a:t>Содержание деятельности сбытового кооператива (пример 2)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91BCD0E-7E0F-431D-9EF7-BD4C65E5B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96" y="1600201"/>
            <a:ext cx="7980408" cy="4525963"/>
          </a:xfrm>
        </p:spPr>
      </p:pic>
    </p:spTree>
    <p:extLst>
      <p:ext uri="{BB962C8B-B14F-4D97-AF65-F5344CB8AC3E}">
        <p14:creationId xmlns:p14="http://schemas.microsoft.com/office/powerpoint/2010/main" val="1906218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1BAA89C8-AF52-460F-B97D-4E549339CC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dirty="0"/>
              <a:t>Экономическая модель </a:t>
            </a:r>
            <a:r>
              <a:rPr lang="ru-RU" altLang="ru-RU" sz="3600" b="1" dirty="0"/>
              <a:t>снабженческого</a:t>
            </a:r>
            <a:r>
              <a:rPr lang="ru-RU" altLang="ru-RU" sz="3600" dirty="0"/>
              <a:t> кооператива</a:t>
            </a:r>
          </a:p>
        </p:txBody>
      </p:sp>
      <p:sp>
        <p:nvSpPr>
          <p:cNvPr id="7171" name="Объект 3">
            <a:extLst>
              <a:ext uri="{FF2B5EF4-FFF2-40B4-BE49-F238E27FC236}">
                <a16:creationId xmlns:a16="http://schemas.microsoft.com/office/drawing/2014/main" id="{A8E50CA0-6CDC-4F56-8A84-7FE3445C37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ru-RU" dirty="0" err="1"/>
              <a:t>СПоК</a:t>
            </a:r>
            <a:r>
              <a:rPr lang="ru-RU" altLang="ru-RU" dirty="0"/>
              <a:t> «Кормилец» по договору купли-продажи приобретает в собственность на заводе партии комбикорма, кратные 20 </a:t>
            </a:r>
            <a:r>
              <a:rPr lang="ru-RU" altLang="ru-RU" dirty="0" err="1"/>
              <a:t>тн</a:t>
            </a:r>
            <a:r>
              <a:rPr lang="ru-RU" altLang="ru-RU" dirty="0"/>
              <a:t> по цене 7 руб. за 1 кг.</a:t>
            </a:r>
          </a:p>
          <a:p>
            <a:pPr marL="0" indent="0">
              <a:buNone/>
            </a:pPr>
            <a:r>
              <a:rPr lang="ru-RU" altLang="ru-RU" dirty="0"/>
              <a:t>Приобретённый комбикорм от лица кооператива продаётся членам по цене 9 руб. за 1 кг.</a:t>
            </a:r>
          </a:p>
          <a:p>
            <a:pPr marL="0" indent="0">
              <a:buNone/>
            </a:pPr>
            <a:r>
              <a:rPr lang="ru-RU" altLang="ru-RU" dirty="0"/>
              <a:t>Кооператив финансирует свою деятельность за счёт разницы между ценой продажи и ценой покупки.</a:t>
            </a:r>
          </a:p>
        </p:txBody>
      </p:sp>
    </p:spTree>
    <p:extLst>
      <p:ext uri="{BB962C8B-B14F-4D97-AF65-F5344CB8AC3E}">
        <p14:creationId xmlns:p14="http://schemas.microsoft.com/office/powerpoint/2010/main" val="4046617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4BE91-4E01-4E4E-92A9-274DC8B4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/>
              <a:t>1. Собственные средства сельскохозяйственного потребительского кооператива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3DFB971-FDA1-47FF-A655-8B8F7D8EB9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6" b="10084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52055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A9DE2A-7DFB-4914-AE88-8D3F64B39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/>
              <a:t>Содержание деятельности снабженческого кооператива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6588E6C-10FA-4FAF-A9D5-E3712C2EB5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19122"/>
            <a:ext cx="8229600" cy="4488118"/>
          </a:xfrm>
        </p:spPr>
      </p:pic>
    </p:spTree>
    <p:extLst>
      <p:ext uri="{BB962C8B-B14F-4D97-AF65-F5344CB8AC3E}">
        <p14:creationId xmlns:p14="http://schemas.microsoft.com/office/powerpoint/2010/main" val="501180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AFE6829-7139-4B79-8D32-09A5FADF3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dirty="0"/>
              <a:t>В зависимости от содержания деятельности кооператив финансирует свою работу одним из двух способов или их сочетанием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E7396F8C-CF4E-41E3-A7D1-24D172D4B2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altLang="ru-RU" dirty="0"/>
              <a:t>Поступления целевых средств</a:t>
            </a:r>
            <a:endParaRPr lang="ru-RU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D2E5DD2A-8429-45B3-808B-A55513D650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>
            <a:normAutofit fontScale="70000" lnSpcReduction="20000"/>
          </a:bodyPr>
          <a:lstStyle/>
          <a:p>
            <a:pPr marL="457200" indent="-457200"/>
            <a:r>
              <a:rPr lang="ru-RU" altLang="ru-RU" dirty="0"/>
              <a:t>Взносы членов и ассоциированных членов кооператива</a:t>
            </a:r>
          </a:p>
          <a:p>
            <a:pPr marL="0" indent="0">
              <a:buNone/>
            </a:pPr>
            <a:r>
              <a:rPr lang="ru-RU" altLang="ru-RU" i="1" dirty="0"/>
              <a:t>Поступления по некоммерческой деятельности (членские взносы) учитываются на счете 86 «Целевое финансирование». При этом необходимо обеспечить раздельный учет по видам финансирования.</a:t>
            </a:r>
            <a:endParaRPr lang="ru-RU" i="1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9CB6E2BC-09D2-44E9-94C4-F8D95577BD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ru-RU" altLang="ru-RU" dirty="0"/>
              <a:t>Доходы по гражданско-правовым договорам (доходы от «коммерческой» деятельности)</a:t>
            </a:r>
            <a:endParaRPr lang="ru-RU" dirty="0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0523AF17-B0F1-4EF6-B8AF-175D6AE6E85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anchor="ctr">
            <a:normAutofit fontScale="70000" lnSpcReduction="20000"/>
          </a:bodyPr>
          <a:lstStyle/>
          <a:p>
            <a:r>
              <a:rPr lang="ru-RU" altLang="ru-RU" dirty="0"/>
              <a:t>Выручка от продажи товаров;</a:t>
            </a:r>
          </a:p>
          <a:p>
            <a:r>
              <a:rPr lang="ru-RU" altLang="ru-RU" dirty="0"/>
              <a:t>Выручка от оказания платных услуг.</a:t>
            </a:r>
          </a:p>
          <a:p>
            <a:pPr marL="0" indent="0">
              <a:buNone/>
            </a:pPr>
            <a:r>
              <a:rPr lang="ru-RU" altLang="ru-RU" i="1" dirty="0"/>
              <a:t>Поступления по предпринимательской деятельности (выручка) учитываются на счете 90 «Продажи», субсчет 1 «Выручка», доходы, выручкой не являющиеся – на счете 91 «Прочие доходы и расходы», субсчет 1 «Прочие доходы».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EA7218-8CCC-4320-9E21-144335DEB410}"/>
              </a:ext>
            </a:extLst>
          </p:cNvPr>
          <p:cNvSpPr txBox="1"/>
          <p:nvPr/>
        </p:nvSpPr>
        <p:spPr>
          <a:xfrm>
            <a:off x="228600" y="6031914"/>
            <a:ext cx="6185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Удобно для обслуживающих кооперативов, членами которых являются граждане, ведущие ЛПХ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2E42BC-F756-4D51-86EE-C293F41B9D49}"/>
              </a:ext>
            </a:extLst>
          </p:cNvPr>
          <p:cNvSpPr txBox="1"/>
          <p:nvPr/>
        </p:nvSpPr>
        <p:spPr>
          <a:xfrm>
            <a:off x="6414454" y="6031914"/>
            <a:ext cx="56505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rgbClr val="00B050"/>
                </a:solidFill>
              </a:rPr>
              <a:t>Удобно для кооперативов перерабатывающих, сбытовых, снабженческих, а также для кооперативов любых видов, объединяющих СХО, КФХ, ИП</a:t>
            </a:r>
          </a:p>
        </p:txBody>
      </p:sp>
    </p:spTree>
    <p:extLst>
      <p:ext uri="{BB962C8B-B14F-4D97-AF65-F5344CB8AC3E}">
        <p14:creationId xmlns:p14="http://schemas.microsoft.com/office/powerpoint/2010/main" val="2642734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F7B0F4AC-7706-4724-A25D-59B7E462B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/>
              <a:t>Пример: кооператив по ведению бухгалтерского учёта</a:t>
            </a:r>
          </a:p>
        </p:txBody>
      </p:sp>
      <p:pic>
        <p:nvPicPr>
          <p:cNvPr id="12" name="Объект 11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AB12EE99-930B-4409-95AF-ACD23CA30E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0" r="961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9" name="Объект 8">
            <a:extLst>
              <a:ext uri="{FF2B5EF4-FFF2-40B4-BE49-F238E27FC236}">
                <a16:creationId xmlns:a16="http://schemas.microsoft.com/office/drawing/2014/main" id="{FDE40181-BAB1-4C0D-9CE4-E77D32BEED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Кооператив</a:t>
            </a:r>
            <a:r>
              <a:rPr lang="en-US" sz="2400" dirty="0"/>
              <a:t> </a:t>
            </a:r>
            <a:r>
              <a:rPr lang="en-US" sz="2400" dirty="0" err="1"/>
              <a:t>создан</a:t>
            </a:r>
            <a:r>
              <a:rPr lang="en-US" sz="2400" dirty="0"/>
              <a:t> </a:t>
            </a:r>
            <a:r>
              <a:rPr lang="en-US" sz="2400" dirty="0" err="1"/>
              <a:t>фермерскими</a:t>
            </a:r>
            <a:r>
              <a:rPr lang="en-US" sz="2400" dirty="0"/>
              <a:t> </a:t>
            </a:r>
            <a:r>
              <a:rPr lang="en-US" sz="2400" dirty="0" err="1"/>
              <a:t>хозяйствами</a:t>
            </a:r>
            <a:r>
              <a:rPr lang="en-US" sz="2400" dirty="0"/>
              <a:t> </a:t>
            </a:r>
            <a:r>
              <a:rPr lang="en-US" sz="2400" dirty="0" err="1"/>
              <a:t>для</a:t>
            </a:r>
            <a:r>
              <a:rPr lang="en-US" sz="2400" dirty="0"/>
              <a:t> </a:t>
            </a:r>
            <a:r>
              <a:rPr lang="en-US" sz="2400" dirty="0" err="1"/>
              <a:t>ведения</a:t>
            </a:r>
            <a:r>
              <a:rPr lang="en-US" sz="2400" dirty="0"/>
              <a:t> </a:t>
            </a:r>
            <a:r>
              <a:rPr lang="en-US" sz="2400" dirty="0" err="1"/>
              <a:t>учёта</a:t>
            </a:r>
            <a:r>
              <a:rPr lang="en-US" sz="2400" dirty="0"/>
              <a:t> у </a:t>
            </a:r>
            <a:r>
              <a:rPr lang="en-US" sz="2400" dirty="0" err="1"/>
              <a:t>членов</a:t>
            </a:r>
            <a:r>
              <a:rPr lang="en-US" sz="2400" dirty="0"/>
              <a:t> (</a:t>
            </a:r>
            <a:r>
              <a:rPr lang="en-US" sz="2400" dirty="0" err="1"/>
              <a:t>каждому</a:t>
            </a:r>
            <a:r>
              <a:rPr lang="en-US" sz="2400" dirty="0"/>
              <a:t> </a:t>
            </a:r>
            <a:r>
              <a:rPr lang="en-US" sz="2400" dirty="0" err="1"/>
              <a:t>нанимать</a:t>
            </a:r>
            <a:r>
              <a:rPr lang="en-US" sz="2400" dirty="0"/>
              <a:t> </a:t>
            </a:r>
            <a:r>
              <a:rPr lang="en-US" sz="2400" dirty="0" err="1"/>
              <a:t>бухгалтера</a:t>
            </a:r>
            <a:r>
              <a:rPr lang="en-US" sz="2400" dirty="0"/>
              <a:t> </a:t>
            </a:r>
            <a:r>
              <a:rPr lang="en-US" sz="2400" dirty="0" err="1"/>
              <a:t>невыгодно</a:t>
            </a:r>
            <a:r>
              <a:rPr lang="en-US" sz="2400" dirty="0"/>
              <a:t>, а </a:t>
            </a:r>
            <a:r>
              <a:rPr lang="en-US" sz="2400" dirty="0" err="1"/>
              <a:t>бухгалтер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аутсорсинге</a:t>
            </a:r>
            <a:r>
              <a:rPr lang="en-US" sz="2400" dirty="0"/>
              <a:t> </a:t>
            </a:r>
            <a:r>
              <a:rPr lang="en-US" sz="2400" dirty="0" err="1"/>
              <a:t>стремится</a:t>
            </a:r>
            <a:r>
              <a:rPr lang="en-US" sz="2400" dirty="0"/>
              <a:t> к </a:t>
            </a:r>
            <a:r>
              <a:rPr lang="en-US" sz="2400" dirty="0" err="1"/>
              <a:t>упрощению</a:t>
            </a:r>
            <a:r>
              <a:rPr lang="en-US" sz="2400" dirty="0"/>
              <a:t> </a:t>
            </a:r>
            <a:r>
              <a:rPr lang="en-US" sz="2400" dirty="0" err="1"/>
              <a:t>работу</a:t>
            </a:r>
            <a:r>
              <a:rPr lang="en-US" sz="2400" dirty="0"/>
              <a:t>, </a:t>
            </a:r>
            <a:r>
              <a:rPr lang="en-US" sz="2400" dirty="0" err="1"/>
              <a:t>сдаче</a:t>
            </a:r>
            <a:r>
              <a:rPr lang="en-US" sz="2400" dirty="0"/>
              <a:t> «</a:t>
            </a:r>
            <a:r>
              <a:rPr lang="en-US" sz="2400" dirty="0" err="1"/>
              <a:t>нулевой</a:t>
            </a:r>
            <a:r>
              <a:rPr lang="en-US" sz="2400" dirty="0"/>
              <a:t>» </a:t>
            </a:r>
            <a:r>
              <a:rPr lang="en-US" sz="2400" dirty="0" err="1"/>
              <a:t>отчётности</a:t>
            </a:r>
            <a:r>
              <a:rPr lang="en-US" sz="2400" dirty="0"/>
              <a:t>, </a:t>
            </a:r>
            <a:r>
              <a:rPr lang="en-US" sz="2400" dirty="0" err="1"/>
              <a:t>устанавливает</a:t>
            </a:r>
            <a:r>
              <a:rPr lang="en-US" sz="2400" dirty="0"/>
              <a:t> </a:t>
            </a:r>
            <a:r>
              <a:rPr lang="en-US" sz="2400" dirty="0" err="1"/>
              <a:t>свои</a:t>
            </a:r>
            <a:r>
              <a:rPr lang="en-US" sz="2400" dirty="0"/>
              <a:t> </a:t>
            </a:r>
            <a:r>
              <a:rPr lang="en-US" sz="2400" dirty="0" err="1"/>
              <a:t>цены</a:t>
            </a:r>
            <a:r>
              <a:rPr lang="en-US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47026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F41610A-4B61-40BB-909E-80BF5244D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Расчёт затрат на деятельность кооператива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1B4178B9-D5C3-470E-8891-FFB25571973D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2011363"/>
          <a:ext cx="493712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563">
                  <a:extLst>
                    <a:ext uri="{9D8B030D-6E8A-4147-A177-3AD203B41FA5}">
                      <a16:colId xmlns:a16="http://schemas.microsoft.com/office/drawing/2014/main" val="3179431052"/>
                    </a:ext>
                  </a:extLst>
                </a:gridCol>
                <a:gridCol w="2468563">
                  <a:extLst>
                    <a:ext uri="{9D8B030D-6E8A-4147-A177-3AD203B41FA5}">
                      <a16:colId xmlns:a16="http://schemas.microsoft.com/office/drawing/2014/main" val="1308714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Вид расходов</a:t>
                      </a:r>
                    </a:p>
                  </a:txBody>
                  <a:tcPr marL="42932" marR="429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Сумма (руб. в мес.)</a:t>
                      </a:r>
                    </a:p>
                  </a:txBody>
                  <a:tcPr marL="42932" marR="42932"/>
                </a:tc>
                <a:extLst>
                  <a:ext uri="{0D108BD9-81ED-4DB2-BD59-A6C34878D82A}">
                    <a16:rowId xmlns:a16="http://schemas.microsoft.com/office/drawing/2014/main" val="2902563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Заработная плата</a:t>
                      </a:r>
                    </a:p>
                  </a:txBody>
                  <a:tcPr marL="42932" marR="429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30 000</a:t>
                      </a:r>
                    </a:p>
                  </a:txBody>
                  <a:tcPr marL="42932" marR="42932"/>
                </a:tc>
                <a:extLst>
                  <a:ext uri="{0D108BD9-81ED-4DB2-BD59-A6C34878D82A}">
                    <a16:rowId xmlns:a16="http://schemas.microsoft.com/office/drawing/2014/main" val="3299985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Страховые взносы</a:t>
                      </a:r>
                    </a:p>
                  </a:txBody>
                  <a:tcPr marL="42932" marR="429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10 000</a:t>
                      </a:r>
                    </a:p>
                  </a:txBody>
                  <a:tcPr marL="42932" marR="42932"/>
                </a:tc>
                <a:extLst>
                  <a:ext uri="{0D108BD9-81ED-4DB2-BD59-A6C34878D82A}">
                    <a16:rowId xmlns:a16="http://schemas.microsoft.com/office/drawing/2014/main" val="513299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Арендная плата</a:t>
                      </a:r>
                    </a:p>
                  </a:txBody>
                  <a:tcPr marL="42932" marR="429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5 000</a:t>
                      </a:r>
                    </a:p>
                  </a:txBody>
                  <a:tcPr marL="42932" marR="42932"/>
                </a:tc>
                <a:extLst>
                  <a:ext uri="{0D108BD9-81ED-4DB2-BD59-A6C34878D82A}">
                    <a16:rowId xmlns:a16="http://schemas.microsoft.com/office/drawing/2014/main" val="4243203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Прочие расходы</a:t>
                      </a:r>
                    </a:p>
                  </a:txBody>
                  <a:tcPr marL="42932" marR="429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5000</a:t>
                      </a:r>
                    </a:p>
                  </a:txBody>
                  <a:tcPr marL="42932" marR="42932"/>
                </a:tc>
                <a:extLst>
                  <a:ext uri="{0D108BD9-81ED-4DB2-BD59-A6C34878D82A}">
                    <a16:rowId xmlns:a16="http://schemas.microsoft.com/office/drawing/2014/main" val="1157136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Всего:</a:t>
                      </a:r>
                    </a:p>
                  </a:txBody>
                  <a:tcPr marL="42932" marR="429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50 000</a:t>
                      </a:r>
                    </a:p>
                  </a:txBody>
                  <a:tcPr marL="42932" marR="42932"/>
                </a:tc>
                <a:extLst>
                  <a:ext uri="{0D108BD9-81ED-4DB2-BD59-A6C34878D82A}">
                    <a16:rowId xmlns:a16="http://schemas.microsoft.com/office/drawing/2014/main" val="2599813882"/>
                  </a:ext>
                </a:extLst>
              </a:tr>
            </a:tbl>
          </a:graphicData>
        </a:graphic>
      </p:graphicFrame>
      <p:sp>
        <p:nvSpPr>
          <p:cNvPr id="9" name="Объект 8">
            <a:extLst>
              <a:ext uri="{FF2B5EF4-FFF2-40B4-BE49-F238E27FC236}">
                <a16:creationId xmlns:a16="http://schemas.microsoft.com/office/drawing/2014/main" id="{65C5B3DD-16A3-4FD5-B0F9-8079E00DD7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В кооперативе участвуют 10 КФХ.</a:t>
            </a:r>
          </a:p>
          <a:p>
            <a:pPr marL="0" indent="0">
              <a:buNone/>
            </a:pPr>
            <a:r>
              <a:rPr lang="ru-RU" dirty="0"/>
              <a:t>Поскольку сложность ведения в них учёта одинакова, на каждое КФХ приходится </a:t>
            </a:r>
          </a:p>
          <a:p>
            <a:pPr marL="0" indent="0">
              <a:buNone/>
            </a:pPr>
            <a:r>
              <a:rPr lang="ru-RU" dirty="0"/>
              <a:t>50 000 : 10 = 5 000 руб. в месяц.</a:t>
            </a:r>
          </a:p>
          <a:p>
            <a:pPr marL="0" indent="0" algn="ctr">
              <a:buNone/>
            </a:pPr>
            <a:r>
              <a:rPr lang="ru-RU" b="1" dirty="0"/>
              <a:t>Как «правильно» финансировать </a:t>
            </a:r>
            <a:r>
              <a:rPr lang="ru-RU" b="1" dirty="0" err="1"/>
              <a:t>деятельностьСПоК</a:t>
            </a:r>
            <a:r>
              <a:rPr lang="ru-RU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93804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CB10D32-ED10-4ADB-BF1A-1BCB389CD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Варианты финансирования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41875A2-E739-410B-8D18-D3E04E35A2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ru-RU" dirty="0"/>
              <a:t>«Некоммерческий»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13326A0F-8080-4AA2-93FB-1041577768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Устанавливаются ежемесячные членские взносы в сумме 5 000 руб. на одно хозяйство</a:t>
            </a:r>
          </a:p>
          <a:p>
            <a:r>
              <a:rPr lang="ru-RU" dirty="0"/>
              <a:t>«Плюсы» – в кооперативе взносы легко учитывать, не нужно вести учёт затрат,</a:t>
            </a:r>
          </a:p>
          <a:p>
            <a:r>
              <a:rPr lang="ru-RU" dirty="0"/>
              <a:t>«Минусы» – КФХ не может поставить взносы на затраты в целях налогообложения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AA07DD31-6BDE-49CE-9DD6-233DFDD35A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ru-RU" dirty="0"/>
              <a:t>«Коммерческий»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3ACC2423-5669-497D-9C43-F2E11C8F2A9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Устанавливаются расценки на услуги кооператива – 5 000 руб. в месяц с одного КФХ</a:t>
            </a:r>
          </a:p>
          <a:p>
            <a:r>
              <a:rPr lang="ru-RU" dirty="0"/>
              <a:t>«Плюсы» – КФХ может учесть данные платежи в составе затрат в целях налогообложения,</a:t>
            </a:r>
          </a:p>
          <a:p>
            <a:r>
              <a:rPr lang="ru-RU" dirty="0"/>
              <a:t>«Минусы» – в кооперативе нужно вести учёт затрат (равных доходам)</a:t>
            </a:r>
          </a:p>
        </p:txBody>
      </p:sp>
    </p:spTree>
    <p:extLst>
      <p:ext uri="{BB962C8B-B14F-4D97-AF65-F5344CB8AC3E}">
        <p14:creationId xmlns:p14="http://schemas.microsoft.com/office/powerpoint/2010/main" val="2180165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>
            <a:extLst>
              <a:ext uri="{FF2B5EF4-FFF2-40B4-BE49-F238E27FC236}">
                <a16:creationId xmlns:a16="http://schemas.microsoft.com/office/drawing/2014/main" id="{AA4B4597-9423-406C-9F12-E1EA35234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Собственные средства СПоК состоят из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8C93A97-8E8C-423F-9554-D1CDC99B449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7DAC6C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65B23AA9-EF6C-485E-9BC4-FE32E256E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14334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2500" dirty="0"/>
              <a:t>Принцип формирования паевого фонда в сельскохозяйственном потребительском кооперативе</a:t>
            </a:r>
            <a:endParaRPr lang="en-US" sz="2500" dirty="0"/>
          </a:p>
        </p:txBody>
      </p:sp>
      <p:pic>
        <p:nvPicPr>
          <p:cNvPr id="11" name="Объект 10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15F55725-1E5D-49B8-8D7C-749178CBE7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" y="2934410"/>
            <a:ext cx="4309533" cy="3146122"/>
          </a:xfrm>
          <a:prstGeom prst="rect">
            <a:avLst/>
          </a:prstGeom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35208E01-B1EB-491C-93A6-609B44A3A9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6156" y="2055813"/>
            <a:ext cx="5827644" cy="41211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3. </a:t>
            </a:r>
            <a:r>
              <a:rPr lang="en-US" sz="2400" dirty="0" err="1"/>
              <a:t>Обязательные</a:t>
            </a:r>
            <a:r>
              <a:rPr lang="en-US" sz="2400" dirty="0"/>
              <a:t> </a:t>
            </a:r>
            <a:r>
              <a:rPr lang="en-US" sz="2400" dirty="0" err="1"/>
              <a:t>паевые</a:t>
            </a:r>
            <a:r>
              <a:rPr lang="en-US" sz="2400" dirty="0"/>
              <a:t> </a:t>
            </a:r>
            <a:r>
              <a:rPr lang="en-US" sz="2400" dirty="0" err="1"/>
              <a:t>взносы</a:t>
            </a:r>
            <a:r>
              <a:rPr lang="en-US" sz="2400" dirty="0"/>
              <a:t> в </a:t>
            </a:r>
            <a:r>
              <a:rPr lang="en-US" sz="2400" dirty="0" err="1"/>
              <a:t>производственном</a:t>
            </a:r>
            <a:r>
              <a:rPr lang="en-US" sz="2400" dirty="0"/>
              <a:t> </a:t>
            </a:r>
            <a:r>
              <a:rPr lang="en-US" sz="2400" dirty="0" err="1"/>
              <a:t>кооперативе</a:t>
            </a:r>
            <a:r>
              <a:rPr lang="en-US" sz="2400" dirty="0"/>
              <a:t> </a:t>
            </a:r>
            <a:r>
              <a:rPr lang="en-US" sz="2400" dirty="0" err="1"/>
              <a:t>устанавливаются</a:t>
            </a:r>
            <a:r>
              <a:rPr lang="en-US" sz="2400" dirty="0"/>
              <a:t> в </a:t>
            </a:r>
            <a:r>
              <a:rPr lang="en-US" sz="2400" dirty="0" err="1"/>
              <a:t>равных</a:t>
            </a:r>
            <a:r>
              <a:rPr lang="en-US" sz="2400" dirty="0"/>
              <a:t> </a:t>
            </a:r>
            <a:r>
              <a:rPr lang="en-US" sz="2400" dirty="0" err="1"/>
              <a:t>размерах</a:t>
            </a:r>
            <a:r>
              <a:rPr lang="en-US" sz="2400" dirty="0"/>
              <a:t>, а в </a:t>
            </a:r>
            <a:r>
              <a:rPr lang="en-US" sz="2400" dirty="0" err="1"/>
              <a:t>потребительском</a:t>
            </a:r>
            <a:r>
              <a:rPr lang="en-US" sz="2400" dirty="0"/>
              <a:t> </a:t>
            </a:r>
            <a:r>
              <a:rPr lang="en-US" sz="2400" dirty="0" err="1"/>
              <a:t>кооперативе</a:t>
            </a:r>
            <a:r>
              <a:rPr lang="en-US" sz="2400" dirty="0"/>
              <a:t> - </a:t>
            </a:r>
            <a:r>
              <a:rPr lang="en-US" sz="2400" dirty="0" err="1"/>
              <a:t>пропорционально</a:t>
            </a:r>
            <a:r>
              <a:rPr lang="en-US" sz="2400" dirty="0"/>
              <a:t> </a:t>
            </a:r>
            <a:r>
              <a:rPr lang="en-US" sz="2400" dirty="0" err="1"/>
              <a:t>предполагаемому</a:t>
            </a:r>
            <a:r>
              <a:rPr lang="en-US" sz="2400" dirty="0"/>
              <a:t> </a:t>
            </a:r>
            <a:r>
              <a:rPr lang="en-US" sz="2400" dirty="0" err="1"/>
              <a:t>объему</a:t>
            </a:r>
            <a:r>
              <a:rPr lang="en-US" sz="2400" dirty="0"/>
              <a:t> </a:t>
            </a:r>
            <a:r>
              <a:rPr lang="en-US" sz="2400" dirty="0" err="1"/>
              <a:t>участия</a:t>
            </a:r>
            <a:r>
              <a:rPr lang="en-US" sz="2400" dirty="0"/>
              <a:t> </a:t>
            </a:r>
            <a:r>
              <a:rPr lang="en-US" sz="2400" dirty="0" err="1"/>
              <a:t>члена</a:t>
            </a:r>
            <a:r>
              <a:rPr lang="en-US" sz="2400" dirty="0"/>
              <a:t> </a:t>
            </a:r>
            <a:r>
              <a:rPr lang="en-US" sz="2400" dirty="0" err="1"/>
              <a:t>кооператива</a:t>
            </a:r>
            <a:r>
              <a:rPr lang="en-US" sz="2400" dirty="0"/>
              <a:t> в </a:t>
            </a:r>
            <a:r>
              <a:rPr lang="en-US" sz="2400" dirty="0" err="1"/>
              <a:t>хозяйственной</a:t>
            </a:r>
            <a:r>
              <a:rPr lang="en-US" sz="2400" dirty="0"/>
              <a:t> </a:t>
            </a:r>
            <a:r>
              <a:rPr lang="en-US" sz="2400" dirty="0" err="1"/>
              <a:t>деятельности</a:t>
            </a:r>
            <a:r>
              <a:rPr lang="en-US" sz="2400" dirty="0"/>
              <a:t> </a:t>
            </a:r>
            <a:r>
              <a:rPr lang="en-US" sz="2400" dirty="0" err="1"/>
              <a:t>данного</a:t>
            </a:r>
            <a:r>
              <a:rPr lang="en-US" sz="2400" dirty="0"/>
              <a:t> </a:t>
            </a:r>
            <a:r>
              <a:rPr lang="en-US" sz="2400" dirty="0" err="1"/>
              <a:t>кооператива</a:t>
            </a:r>
            <a:r>
              <a:rPr lang="en-US" sz="2400" dirty="0"/>
              <a:t>.</a:t>
            </a:r>
          </a:p>
          <a:p>
            <a:pPr marL="0" indent="0" algn="r">
              <a:buNone/>
            </a:pPr>
            <a:r>
              <a:rPr lang="en-US" sz="2400" dirty="0"/>
              <a:t>(ФЗ «О </a:t>
            </a:r>
            <a:r>
              <a:rPr lang="en-US" sz="2400" dirty="0" err="1"/>
              <a:t>сельскохозяйственной</a:t>
            </a:r>
            <a:r>
              <a:rPr lang="en-US" sz="2400" dirty="0"/>
              <a:t> </a:t>
            </a:r>
            <a:r>
              <a:rPr lang="en-US" sz="2400" dirty="0" err="1"/>
              <a:t>кооперации</a:t>
            </a:r>
            <a:r>
              <a:rPr lang="en-US" sz="2400" dirty="0"/>
              <a:t>», </a:t>
            </a:r>
            <a:r>
              <a:rPr lang="en-US" sz="2400" dirty="0" err="1"/>
              <a:t>ст</a:t>
            </a:r>
            <a:r>
              <a:rPr lang="en-US" sz="2400" dirty="0"/>
              <a:t>. 35)</a:t>
            </a:r>
          </a:p>
        </p:txBody>
      </p:sp>
    </p:spTree>
    <p:extLst>
      <p:ext uri="{BB962C8B-B14F-4D97-AF65-F5344CB8AC3E}">
        <p14:creationId xmlns:p14="http://schemas.microsoft.com/office/powerpoint/2010/main" val="2177436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6DFFA-40D9-415D-9349-5BD5BBE07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Пример: паевой фонд кооператива создаётся для приобретения молоковоза за 3 млн. руб.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2D210C38-FF01-420D-9811-7E41B140118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011363"/>
          <a:ext cx="1051560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49911492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35100610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888740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6194191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Участник </a:t>
                      </a:r>
                      <a:r>
                        <a:rPr lang="ru-RU" dirty="0" err="1"/>
                        <a:t>СПоК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Количество коров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Доля хозяйственного участия,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Объём вложений</a:t>
                      </a:r>
                      <a:endParaRPr lang="en-US" dirty="0"/>
                    </a:p>
                    <a:p>
                      <a:pPr algn="ctr"/>
                      <a:r>
                        <a:rPr lang="ru-RU" dirty="0"/>
                        <a:t>(3 млн. руб. * </a:t>
                      </a:r>
                      <a:r>
                        <a:rPr lang="en-US" dirty="0"/>
                        <a:t>k</a:t>
                      </a:r>
                      <a:r>
                        <a:rPr lang="ru-RU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8612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КФХ –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1 200 000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35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КФХ –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600 000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529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КФХ –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600 000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685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КФХ –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300 000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901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КФХ – 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300 000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655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3 000 000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79417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23DAABA-CA78-4FF9-93C9-4AD589E8DF30}"/>
              </a:ext>
            </a:extLst>
          </p:cNvPr>
          <p:cNvSpPr txBox="1"/>
          <p:nvPr/>
        </p:nvSpPr>
        <p:spPr>
          <a:xfrm>
            <a:off x="717452" y="5430129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Основа для пропорции (принцип хозяйственного участия) – количество голов коров у члена кооператива (3 000 000 : 250 = 12 000 руб. / 1 гол)</a:t>
            </a:r>
          </a:p>
        </p:txBody>
      </p:sp>
    </p:spTree>
    <p:extLst>
      <p:ext uri="{BB962C8B-B14F-4D97-AF65-F5344CB8AC3E}">
        <p14:creationId xmlns:p14="http://schemas.microsoft.com/office/powerpoint/2010/main" val="1757440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356F4602-EAE9-46B6-ABA0-A7D027605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Обязательный паевой взнос – не постоянная величина</a:t>
            </a:r>
          </a:p>
        </p:txBody>
      </p:sp>
      <p:sp>
        <p:nvSpPr>
          <p:cNvPr id="10243" name="Объект 3">
            <a:extLst>
              <a:ext uri="{FF2B5EF4-FFF2-40B4-BE49-F238E27FC236}">
                <a16:creationId xmlns:a16="http://schemas.microsoft.com/office/drawing/2014/main" id="{868090C6-E41E-4F36-8F56-336DFDEFB3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/>
              <a:t>СПоК в составе 5 КФХ приобрёл трактор МТЗ-82 за 1200 тыс. руб. (все фермеры имеют равные участки). Один пай составляет 1200/5 = 240 тыс. руб.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379FB4DC-8201-4FBD-8B30-BF6E883CA508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600200"/>
          <a:ext cx="4038600" cy="3134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0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8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Член кооператива</a:t>
                      </a:r>
                    </a:p>
                  </a:txBody>
                  <a:tcPr marT="45714" marB="45714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ОПВ (тыс. руб.)</a:t>
                      </a:r>
                    </a:p>
                  </a:txBody>
                  <a:tcPr marT="45714" marB="45714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ru-RU" sz="1800" dirty="0"/>
                        <a:t>КФХ 1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240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ru-RU" sz="1800" dirty="0"/>
                        <a:t>КФХ 2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240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ru-RU" sz="1800" dirty="0"/>
                        <a:t>КФХ 3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240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ru-RU" sz="1800" dirty="0"/>
                        <a:t>КФХ 4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240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ru-RU" sz="1800" dirty="0"/>
                        <a:t>КФХ 5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240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ru-RU" sz="1800" dirty="0"/>
                        <a:t>Всего паевой фонд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1200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4">
            <a:extLst>
              <a:ext uri="{FF2B5EF4-FFF2-40B4-BE49-F238E27FC236}">
                <a16:creationId xmlns:a16="http://schemas.microsoft.com/office/drawing/2014/main" id="{74B426E7-72B1-4FEC-9B1C-8F8D1AFBE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/>
              <a:t>В кооператив принят новый фермер (шестой), с участком той же площади</a:t>
            </a:r>
            <a:r>
              <a:rPr lang="ru-RU" altLang="ru-RU"/>
              <a:t> </a:t>
            </a:r>
          </a:p>
        </p:txBody>
      </p:sp>
      <p:sp>
        <p:nvSpPr>
          <p:cNvPr id="11267" name="Текст 5">
            <a:extLst>
              <a:ext uri="{FF2B5EF4-FFF2-40B4-BE49-F238E27FC236}">
                <a16:creationId xmlns:a16="http://schemas.microsoft.com/office/drawing/2014/main" id="{FBEA22C6-B7A7-4889-B01F-4A35FD9677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ru-RU" altLang="ru-RU" dirty="0"/>
              <a:t>Паевой фонд решено не увеличивать</a:t>
            </a: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3C08A5BC-B615-4704-9303-CBAD1467D639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839788" y="3127375"/>
          <a:ext cx="4937124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268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Член </a:t>
                      </a:r>
                      <a:r>
                        <a:rPr lang="ru-RU" dirty="0" err="1"/>
                        <a:t>СПоК</a:t>
                      </a:r>
                      <a:endParaRPr lang="ru-RU" dirty="0"/>
                    </a:p>
                  </a:txBody>
                  <a:tcPr marL="111740" marR="11174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Доплата (возврат)</a:t>
                      </a:r>
                    </a:p>
                  </a:txBody>
                  <a:tcPr marL="111740" marR="11174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ОПВ (тыс. руб.)</a:t>
                      </a:r>
                    </a:p>
                  </a:txBody>
                  <a:tcPr marL="111740" marR="11174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761">
                <a:tc>
                  <a:txBody>
                    <a:bodyPr/>
                    <a:lstStyle/>
                    <a:p>
                      <a:r>
                        <a:rPr lang="ru-RU" dirty="0"/>
                        <a:t>КФХ 1</a:t>
                      </a:r>
                    </a:p>
                  </a:txBody>
                  <a:tcPr marL="111740" marR="111740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/>
                        <a:t>40</a:t>
                      </a:r>
                    </a:p>
                  </a:txBody>
                  <a:tcPr marL="111740" marR="111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200</a:t>
                      </a:r>
                    </a:p>
                  </a:txBody>
                  <a:tcPr marL="111740" marR="1117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761">
                <a:tc>
                  <a:txBody>
                    <a:bodyPr/>
                    <a:lstStyle/>
                    <a:p>
                      <a:r>
                        <a:rPr lang="ru-RU" dirty="0"/>
                        <a:t>КФХ 2</a:t>
                      </a:r>
                    </a:p>
                  </a:txBody>
                  <a:tcPr marL="111740" marR="111740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/>
                        <a:t>40</a:t>
                      </a:r>
                    </a:p>
                  </a:txBody>
                  <a:tcPr marL="111740" marR="111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200</a:t>
                      </a:r>
                    </a:p>
                  </a:txBody>
                  <a:tcPr marL="111740" marR="1117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761">
                <a:tc>
                  <a:txBody>
                    <a:bodyPr/>
                    <a:lstStyle/>
                    <a:p>
                      <a:r>
                        <a:rPr lang="ru-RU" dirty="0"/>
                        <a:t>КФХ 3</a:t>
                      </a:r>
                    </a:p>
                  </a:txBody>
                  <a:tcPr marL="111740" marR="111740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/>
                        <a:t>40</a:t>
                      </a:r>
                    </a:p>
                  </a:txBody>
                  <a:tcPr marL="111740" marR="111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200</a:t>
                      </a:r>
                    </a:p>
                  </a:txBody>
                  <a:tcPr marL="111740" marR="1117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761">
                <a:tc>
                  <a:txBody>
                    <a:bodyPr/>
                    <a:lstStyle/>
                    <a:p>
                      <a:r>
                        <a:rPr lang="ru-RU" dirty="0"/>
                        <a:t>КФХ 4</a:t>
                      </a:r>
                    </a:p>
                  </a:txBody>
                  <a:tcPr marL="111740" marR="111740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/>
                        <a:t>40</a:t>
                      </a:r>
                    </a:p>
                  </a:txBody>
                  <a:tcPr marL="111740" marR="111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200</a:t>
                      </a:r>
                    </a:p>
                  </a:txBody>
                  <a:tcPr marL="111740" marR="11174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761">
                <a:tc>
                  <a:txBody>
                    <a:bodyPr/>
                    <a:lstStyle/>
                    <a:p>
                      <a:r>
                        <a:rPr lang="ru-RU" dirty="0"/>
                        <a:t>КФХ 5</a:t>
                      </a:r>
                    </a:p>
                  </a:txBody>
                  <a:tcPr marL="111740" marR="111740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/>
                        <a:t>40</a:t>
                      </a:r>
                    </a:p>
                  </a:txBody>
                  <a:tcPr marL="111740" marR="111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200</a:t>
                      </a:r>
                    </a:p>
                  </a:txBody>
                  <a:tcPr marL="111740" marR="11174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761">
                <a:tc>
                  <a:txBody>
                    <a:bodyPr/>
                    <a:lstStyle/>
                    <a:p>
                      <a:r>
                        <a:rPr lang="ru-RU" dirty="0"/>
                        <a:t>КФХ 6</a:t>
                      </a:r>
                    </a:p>
                  </a:txBody>
                  <a:tcPr marL="111740" marR="111740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+ 200</a:t>
                      </a:r>
                    </a:p>
                  </a:txBody>
                  <a:tcPr marL="111740" marR="111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200</a:t>
                      </a:r>
                    </a:p>
                  </a:txBody>
                  <a:tcPr marL="111740" marR="11174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761">
                <a:tc>
                  <a:txBody>
                    <a:bodyPr/>
                    <a:lstStyle/>
                    <a:p>
                      <a:r>
                        <a:rPr lang="ru-RU" dirty="0"/>
                        <a:t>ВСЕГО</a:t>
                      </a:r>
                    </a:p>
                  </a:txBody>
                  <a:tcPr marL="111740" marR="111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 marL="111740" marR="111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1200</a:t>
                      </a:r>
                    </a:p>
                  </a:txBody>
                  <a:tcPr marL="111740" marR="11174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306" name="Текст 7">
            <a:extLst>
              <a:ext uri="{FF2B5EF4-FFF2-40B4-BE49-F238E27FC236}">
                <a16:creationId xmlns:a16="http://schemas.microsoft.com/office/drawing/2014/main" id="{A8D203E1-E6FE-4457-BB3A-69A1AC1716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ru-RU" altLang="ru-RU"/>
              <a:t>ПФ увеличивается, куплено оборудование</a:t>
            </a: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4223C92D-8F8F-4355-B0E7-2BBE28A470E8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6419850" y="3127375"/>
          <a:ext cx="4937124" cy="3235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4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Член </a:t>
                      </a:r>
                      <a:r>
                        <a:rPr lang="ru-RU" sz="1800" dirty="0" err="1"/>
                        <a:t>СПоК</a:t>
                      </a:r>
                      <a:endParaRPr lang="ru-RU" sz="1800" dirty="0"/>
                    </a:p>
                  </a:txBody>
                  <a:tcPr marL="111696" marR="111696" marT="45710" marB="4571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Доплата (возврат)</a:t>
                      </a:r>
                    </a:p>
                  </a:txBody>
                  <a:tcPr marL="111696" marR="111696" marT="45710" marB="4571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ОПВ (тыс. руб.)</a:t>
                      </a:r>
                    </a:p>
                  </a:txBody>
                  <a:tcPr marL="111696" marR="111696" marT="45710" marB="4571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55">
                <a:tc>
                  <a:txBody>
                    <a:bodyPr/>
                    <a:lstStyle/>
                    <a:p>
                      <a:r>
                        <a:rPr lang="ru-RU" sz="1800" dirty="0"/>
                        <a:t>КФХ 1</a:t>
                      </a:r>
                    </a:p>
                  </a:txBody>
                  <a:tcPr marL="111696" marR="111696" marT="45710" marB="45710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800" dirty="0"/>
                        <a:t>0</a:t>
                      </a:r>
                    </a:p>
                  </a:txBody>
                  <a:tcPr marL="111696" marR="111696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240</a:t>
                      </a:r>
                    </a:p>
                  </a:txBody>
                  <a:tcPr marL="111696" marR="111696" marT="45710" marB="4571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55">
                <a:tc>
                  <a:txBody>
                    <a:bodyPr/>
                    <a:lstStyle/>
                    <a:p>
                      <a:r>
                        <a:rPr lang="ru-RU" sz="1800" dirty="0"/>
                        <a:t>КФХ 2</a:t>
                      </a:r>
                    </a:p>
                  </a:txBody>
                  <a:tcPr marL="111696" marR="111696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111696" marR="111696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240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11696" marR="111696" marT="45710" marB="4571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55">
                <a:tc>
                  <a:txBody>
                    <a:bodyPr/>
                    <a:lstStyle/>
                    <a:p>
                      <a:r>
                        <a:rPr lang="ru-RU" sz="1800" dirty="0"/>
                        <a:t>КФХ 3</a:t>
                      </a:r>
                    </a:p>
                  </a:txBody>
                  <a:tcPr marL="111696" marR="111696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111696" marR="111696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240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11696" marR="111696" marT="45710" marB="4571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55">
                <a:tc>
                  <a:txBody>
                    <a:bodyPr/>
                    <a:lstStyle/>
                    <a:p>
                      <a:r>
                        <a:rPr lang="ru-RU" sz="1800" dirty="0"/>
                        <a:t>КФХ 4</a:t>
                      </a:r>
                    </a:p>
                  </a:txBody>
                  <a:tcPr marL="111696" marR="111696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111696" marR="111696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240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11696" marR="111696" marT="45710" marB="4571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55">
                <a:tc>
                  <a:txBody>
                    <a:bodyPr/>
                    <a:lstStyle/>
                    <a:p>
                      <a:r>
                        <a:rPr lang="ru-RU" sz="1800" dirty="0"/>
                        <a:t>КФХ 5</a:t>
                      </a:r>
                    </a:p>
                  </a:txBody>
                  <a:tcPr marL="111696" marR="111696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111696" marR="111696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240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11696" marR="111696" marT="45710" marB="4571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55">
                <a:tc>
                  <a:txBody>
                    <a:bodyPr/>
                    <a:lstStyle/>
                    <a:p>
                      <a:r>
                        <a:rPr lang="ru-RU" sz="1800" dirty="0"/>
                        <a:t>КФХ 6</a:t>
                      </a:r>
                    </a:p>
                  </a:txBody>
                  <a:tcPr marL="111696" marR="111696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+ 240</a:t>
                      </a:r>
                    </a:p>
                  </a:txBody>
                  <a:tcPr marL="111696" marR="111696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 marL="111696" marR="111696" marT="45710" marB="4571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55">
                <a:tc>
                  <a:txBody>
                    <a:bodyPr/>
                    <a:lstStyle/>
                    <a:p>
                      <a:r>
                        <a:rPr lang="ru-RU" sz="1800" dirty="0"/>
                        <a:t>ВСЕГО</a:t>
                      </a:r>
                    </a:p>
                  </a:txBody>
                  <a:tcPr marL="111696" marR="111696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</a:t>
                      </a:r>
                    </a:p>
                  </a:txBody>
                  <a:tcPr marL="111696" marR="111696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1440</a:t>
                      </a:r>
                    </a:p>
                  </a:txBody>
                  <a:tcPr marL="111696" marR="111696" marT="45710" marB="4571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B099AD61-3340-483A-BD2A-6BB1AAFF2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Счет 80 «Паевой фонд»</a:t>
            </a:r>
          </a:p>
        </p:txBody>
      </p:sp>
      <p:sp>
        <p:nvSpPr>
          <p:cNvPr id="11267" name="Объект 2">
            <a:extLst>
              <a:ext uri="{FF2B5EF4-FFF2-40B4-BE49-F238E27FC236}">
                <a16:creationId xmlns:a16="http://schemas.microsoft.com/office/drawing/2014/main" id="{6893F0FD-DAE6-48B0-B3C0-7FD28E846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ru-RU" sz="2400" b="1">
                <a:solidFill>
                  <a:srgbClr val="000000"/>
                </a:solidFill>
              </a:rPr>
              <a:t> </a:t>
            </a:r>
            <a:r>
              <a:rPr lang="ru-RU" altLang="ru-RU" sz="2400" b="1">
                <a:solidFill>
                  <a:srgbClr val="FF0000"/>
                </a:solidFill>
              </a:rPr>
              <a:t>Субсчет 1.</a:t>
            </a:r>
            <a:r>
              <a:rPr lang="ru-RU" altLang="ru-RU" sz="2400" b="1">
                <a:solidFill>
                  <a:srgbClr val="000000"/>
                </a:solidFill>
              </a:rPr>
              <a:t> Обязательные паевые взносы членов кооператива</a:t>
            </a:r>
          </a:p>
          <a:p>
            <a:pPr eaLnBrk="1" hangingPunct="1"/>
            <a:r>
              <a:rPr lang="en-US" altLang="ru-RU" sz="2400" b="1">
                <a:solidFill>
                  <a:srgbClr val="000000"/>
                </a:solidFill>
              </a:rPr>
              <a:t> </a:t>
            </a:r>
            <a:r>
              <a:rPr lang="ru-RU" altLang="ru-RU" sz="2400" b="1">
                <a:solidFill>
                  <a:srgbClr val="FF0000"/>
                </a:solidFill>
              </a:rPr>
              <a:t>Субсчет 2.</a:t>
            </a:r>
            <a:r>
              <a:rPr lang="ru-RU" altLang="ru-RU" sz="2400" b="1">
                <a:solidFill>
                  <a:srgbClr val="000000"/>
                </a:solidFill>
              </a:rPr>
              <a:t> Дополнительные паевые взносы членов кооператива</a:t>
            </a:r>
          </a:p>
          <a:p>
            <a:pPr eaLnBrk="1" hangingPunct="1"/>
            <a:r>
              <a:rPr lang="en-US" altLang="ru-RU" sz="2400" b="1">
                <a:solidFill>
                  <a:srgbClr val="000000"/>
                </a:solidFill>
              </a:rPr>
              <a:t> </a:t>
            </a:r>
            <a:r>
              <a:rPr lang="ru-RU" altLang="ru-RU" sz="2400" b="1">
                <a:solidFill>
                  <a:srgbClr val="FF0000"/>
                </a:solidFill>
              </a:rPr>
              <a:t>Субсчет 3.</a:t>
            </a:r>
            <a:r>
              <a:rPr lang="ru-RU" altLang="ru-RU" sz="2400" b="1">
                <a:solidFill>
                  <a:srgbClr val="000000"/>
                </a:solidFill>
              </a:rPr>
              <a:t> Паи ассоциированных членов</a:t>
            </a:r>
          </a:p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Субсчет 4.</a:t>
            </a:r>
            <a:r>
              <a:rPr lang="ru-RU" altLang="ru-RU" sz="2400" b="1">
                <a:solidFill>
                  <a:srgbClr val="000000"/>
                </a:solidFill>
              </a:rPr>
              <a:t> Приращенные паи членов кооператива</a:t>
            </a:r>
          </a:p>
          <a:p>
            <a:pPr algn="ctr" eaLnBrk="1" hangingPunct="1">
              <a:buFontTx/>
              <a:buNone/>
            </a:pPr>
            <a:endParaRPr lang="ru-RU" altLang="ru-RU" sz="2400" b="1" u="sng">
              <a:solidFill>
                <a:srgbClr val="000066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altLang="ru-RU" sz="2400" b="1" u="sng">
                <a:solidFill>
                  <a:srgbClr val="2FA12F"/>
                </a:solidFill>
              </a:rPr>
              <a:t>изменение числа членов кооператива или ассоциированных членов, </a:t>
            </a:r>
          </a:p>
          <a:p>
            <a:pPr algn="ctr" eaLnBrk="1" hangingPunct="1">
              <a:buFontTx/>
              <a:buNone/>
            </a:pPr>
            <a:r>
              <a:rPr lang="ru-RU" altLang="ru-RU" sz="2400" b="1" u="sng">
                <a:solidFill>
                  <a:srgbClr val="2FA12F"/>
                </a:solidFill>
              </a:rPr>
              <a:t>а также изменение размера паевого фонда не является основанием для внесения изменения в Устав кооператива</a:t>
            </a:r>
            <a:r>
              <a:rPr lang="ru-RU" altLang="ru-RU" sz="2400" b="1">
                <a:solidFill>
                  <a:srgbClr val="2FA12F"/>
                </a:solidFill>
              </a:rPr>
              <a:t>.</a:t>
            </a:r>
            <a:r>
              <a:rPr lang="ru-RU" altLang="ru-RU" sz="2400"/>
              <a:t> </a:t>
            </a:r>
          </a:p>
          <a:p>
            <a:pPr eaLnBrk="1" hangingPunct="1"/>
            <a:endParaRPr lang="ru-RU" altLang="ru-RU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3">
            <a:extLst>
              <a:ext uri="{FF2B5EF4-FFF2-40B4-BE49-F238E27FC236}">
                <a16:creationId xmlns:a16="http://schemas.microsoft.com/office/drawing/2014/main" id="{C91FFEB2-DF07-4FB6-9E9A-DD46D6E86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/>
              <a:t>Документирование (учёт) паевых взносов и паевого фонда</a:t>
            </a:r>
          </a:p>
        </p:txBody>
      </p:sp>
      <p:sp>
        <p:nvSpPr>
          <p:cNvPr id="12291" name="Текст 4">
            <a:extLst>
              <a:ext uri="{FF2B5EF4-FFF2-40B4-BE49-F238E27FC236}">
                <a16:creationId xmlns:a16="http://schemas.microsoft.com/office/drawing/2014/main" id="{916E5BED-3B9B-4165-945D-D963499B1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rgbClr val="E45A4C"/>
          </a:solidFill>
        </p:spPr>
        <p:txBody>
          <a:bodyPr/>
          <a:lstStyle/>
          <a:p>
            <a:pPr algn="ctr"/>
            <a:r>
              <a:rPr lang="ru-RU" altLang="ru-RU"/>
              <a:t>Паевые взносы и паевой фонд не отражаются</a:t>
            </a:r>
          </a:p>
        </p:txBody>
      </p:sp>
      <p:sp>
        <p:nvSpPr>
          <p:cNvPr id="12292" name="Объект 5">
            <a:extLst>
              <a:ext uri="{FF2B5EF4-FFF2-40B4-BE49-F238E27FC236}">
                <a16:creationId xmlns:a16="http://schemas.microsoft.com/office/drawing/2014/main" id="{A737AA58-3804-4A2C-80AD-B2993FE378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altLang="ru-RU" dirty="0"/>
              <a:t>В заявлении на государственную регистрацию Р11001,</a:t>
            </a:r>
          </a:p>
          <a:p>
            <a:r>
              <a:rPr lang="ru-RU" altLang="ru-RU" dirty="0"/>
              <a:t>В Уставе (при этом в Уставе нужно отразить </a:t>
            </a:r>
            <a:r>
              <a:rPr lang="ru-RU" altLang="ru-RU" i="1" dirty="0"/>
              <a:t>принцип</a:t>
            </a:r>
            <a:r>
              <a:rPr lang="ru-RU" altLang="ru-RU" dirty="0"/>
              <a:t> формирования, например: «фиксированная величина на каждый гектар земли / голову КРС члена кооператива»)</a:t>
            </a:r>
          </a:p>
        </p:txBody>
      </p:sp>
      <p:sp>
        <p:nvSpPr>
          <p:cNvPr id="12293" name="Текст 6">
            <a:extLst>
              <a:ext uri="{FF2B5EF4-FFF2-40B4-BE49-F238E27FC236}">
                <a16:creationId xmlns:a16="http://schemas.microsoft.com/office/drawing/2014/main" id="{A225108D-E1BC-44CC-846C-7A28ED47DC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ru-RU" altLang="ru-RU"/>
              <a:t>Паевые взносы и паевой фонд отражаются</a:t>
            </a:r>
          </a:p>
        </p:txBody>
      </p:sp>
      <p:sp>
        <p:nvSpPr>
          <p:cNvPr id="12294" name="Объект 7">
            <a:extLst>
              <a:ext uri="{FF2B5EF4-FFF2-40B4-BE49-F238E27FC236}">
                <a16:creationId xmlns:a16="http://schemas.microsoft.com/office/drawing/2014/main" id="{0ABEEBB5-AC59-4BC1-94F2-819E3152E27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altLang="ru-RU"/>
              <a:t>В протоколах общего собрания (расшифровывается принцип Устава, например «10000 руб. на 1 га земли / голову КРС),</a:t>
            </a:r>
          </a:p>
          <a:p>
            <a:r>
              <a:rPr lang="ru-RU" altLang="ru-RU"/>
              <a:t>В реестре членов кооператива,</a:t>
            </a:r>
          </a:p>
          <a:p>
            <a:r>
              <a:rPr lang="ru-RU" altLang="ru-RU"/>
              <a:t>В членских книжках,</a:t>
            </a:r>
          </a:p>
          <a:p>
            <a:r>
              <a:rPr lang="ru-RU" altLang="ru-RU"/>
              <a:t>В бухгалтерском учёте и бухгалтерской (финансовой) отчётности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LightSeedLeftStep">
      <a:dk1>
        <a:srgbClr val="000000"/>
      </a:dk1>
      <a:lt1>
        <a:srgbClr val="FFFFFF"/>
      </a:lt1>
      <a:dk2>
        <a:srgbClr val="413424"/>
      </a:dk2>
      <a:lt2>
        <a:srgbClr val="E6E2E8"/>
      </a:lt2>
      <a:accent1>
        <a:srgbClr val="7DAC6C"/>
      </a:accent1>
      <a:accent2>
        <a:srgbClr val="8FA958"/>
      </a:accent2>
      <a:accent3>
        <a:srgbClr val="A9A36A"/>
      </a:accent3>
      <a:accent4>
        <a:srgbClr val="CB9665"/>
      </a:accent4>
      <a:accent5>
        <a:srgbClr val="D68B86"/>
      </a:accent5>
      <a:accent6>
        <a:srgbClr val="CD6B8E"/>
      </a:accent6>
      <a:hlink>
        <a:srgbClr val="9E6DB0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1591</Words>
  <Application>Microsoft Office PowerPoint</Application>
  <PresentationFormat>Широкоэкранный</PresentationFormat>
  <Paragraphs>211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Century Gothic</vt:lpstr>
      <vt:lpstr>Elephant</vt:lpstr>
      <vt:lpstr>Times New Roman</vt:lpstr>
      <vt:lpstr>BrushVTI</vt:lpstr>
      <vt:lpstr>Имущество сельскохозяйственного кооператива, источники формирования имущества кооператива. Формирование фондов кооператива и их использование. Собственные средства кооператива. Паевые взносы членов кооператива. Основы деятельности кооперативов. Сделки кооператива. Ценообразование в кооперативе. </vt:lpstr>
      <vt:lpstr>1. Собственные средства сельскохозяйственного потребительского кооператива</vt:lpstr>
      <vt:lpstr>Собственные средства СПоК состоят из</vt:lpstr>
      <vt:lpstr>Принцип формирования паевого фонда в сельскохозяйственном потребительском кооперативе</vt:lpstr>
      <vt:lpstr>Пример: паевой фонд кооператива создаётся для приобретения молоковоза за 3 млн. руб.</vt:lpstr>
      <vt:lpstr>Обязательный паевой взнос – не постоянная величина</vt:lpstr>
      <vt:lpstr>В кооператив принят новый фермер (шестой), с участком той же площади </vt:lpstr>
      <vt:lpstr>Счет 80 «Паевой фонд»</vt:lpstr>
      <vt:lpstr>Документирование (учёт) паевых взносов и паевого фонда</vt:lpstr>
      <vt:lpstr>При выходе из кооператива паевой взнос возвращается</vt:lpstr>
      <vt:lpstr>Резервный фонд (создаётся в размере не менее 10 процентов паевого фонда)</vt:lpstr>
      <vt:lpstr>Неделимые фонды сельскохозяйственного кооператива</vt:lpstr>
      <vt:lpstr>2. Основная деятельность сельскохозяйственного потребительского кооператива</vt:lpstr>
      <vt:lpstr>Содержание деятельности кооператива определяет подходы к учёту</vt:lpstr>
      <vt:lpstr>Оформление сделок в кооперативе</vt:lpstr>
      <vt:lpstr>Экономическая модель сбытового кооператива</vt:lpstr>
      <vt:lpstr>Содержание деятельности сбытового кооператива (пример 1)</vt:lpstr>
      <vt:lpstr>Содержание деятельности сбытового кооператива (пример 2)</vt:lpstr>
      <vt:lpstr>Экономическая модель снабженческого кооператива</vt:lpstr>
      <vt:lpstr>Содержание деятельности снабженческого кооператива</vt:lpstr>
      <vt:lpstr>В зависимости от содержания деятельности кооператив финансирует свою работу одним из двух способов или их сочетанием</vt:lpstr>
      <vt:lpstr>Пример: кооператив по ведению бухгалтерского учёта</vt:lpstr>
      <vt:lpstr>Расчёт затрат на деятельность кооператива</vt:lpstr>
      <vt:lpstr>Варианты финансирования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Экономические основы деятельности сельскохозяйственного потребительского кооператива</dc:title>
  <dc:creator>euser519</dc:creator>
  <cp:lastModifiedBy>Морозов Андрей</cp:lastModifiedBy>
  <cp:revision>5</cp:revision>
  <dcterms:created xsi:type="dcterms:W3CDTF">2020-11-20T13:59:31Z</dcterms:created>
  <dcterms:modified xsi:type="dcterms:W3CDTF">2020-11-28T14:22:30Z</dcterms:modified>
</cp:coreProperties>
</file>